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57" r:id="rId8"/>
    <p:sldId id="263" r:id="rId9"/>
    <p:sldId id="264" r:id="rId10"/>
    <p:sldId id="265" r:id="rId11"/>
    <p:sldId id="266" r:id="rId12"/>
    <p:sldId id="267" r:id="rId13"/>
    <p:sldId id="268" r:id="rId14"/>
    <p:sldId id="271" r:id="rId15"/>
    <p:sldId id="272" r:id="rId16"/>
    <p:sldId id="273" r:id="rId17"/>
    <p:sldId id="274" r:id="rId18"/>
    <p:sldId id="275" r:id="rId19"/>
    <p:sldId id="269" r:id="rId20"/>
    <p:sldId id="276" r:id="rId21"/>
    <p:sldId id="277" r:id="rId22"/>
    <p:sldId id="278" r:id="rId23"/>
    <p:sldId id="279" r:id="rId24"/>
    <p:sldId id="280" r:id="rId25"/>
    <p:sldId id="27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8F26E04-50BE-4E28-9D93-DCA7FBAC1E1B}" type="datetimeFigureOut">
              <a:rPr lang="en-US" smtClean="0"/>
              <a:pPr/>
              <a:t>6/17/2014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429F220-BCCC-4E6D-AF92-F5DFF9D80940}"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26E04-50BE-4E28-9D93-DCA7FBAC1E1B}"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26E04-50BE-4E28-9D93-DCA7FBAC1E1B}"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F26E04-50BE-4E28-9D93-DCA7FBAC1E1B}"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26E04-50BE-4E28-9D93-DCA7FBAC1E1B}" type="datetimeFigureOut">
              <a:rPr lang="en-US" smtClean="0"/>
              <a:pPr/>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8F26E04-50BE-4E28-9D93-DCA7FBAC1E1B}" type="datetimeFigureOut">
              <a:rPr lang="en-US" smtClean="0"/>
              <a:pPr/>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9F220-BCCC-4E6D-AF92-F5DFF9D80940}"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F26E04-50BE-4E28-9D93-DCA7FBAC1E1B}" type="datetimeFigureOut">
              <a:rPr lang="en-US" smtClean="0"/>
              <a:pPr/>
              <a:t>6/17/2014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26E04-50BE-4E28-9D93-DCA7FBAC1E1B}" type="datetimeFigureOut">
              <a:rPr lang="en-US" smtClean="0"/>
              <a:pPr/>
              <a:t>6/17/2014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26E04-50BE-4E28-9D93-DCA7FBAC1E1B}" type="datetimeFigureOut">
              <a:rPr lang="en-US" smtClean="0"/>
              <a:pPr/>
              <a:t>6/17/2014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F26E04-50BE-4E28-9D93-DCA7FBAC1E1B}" type="datetimeFigureOut">
              <a:rPr lang="en-US" smtClean="0"/>
              <a:pPr/>
              <a:t>6/17/2014</a:t>
            </a:fld>
            <a:endParaRPr lang="en-US"/>
          </a:p>
        </p:txBody>
      </p:sp>
      <p:sp>
        <p:nvSpPr>
          <p:cNvPr id="7" name="Slide Number Placeholder 6"/>
          <p:cNvSpPr>
            <a:spLocks noGrp="1"/>
          </p:cNvSpPr>
          <p:nvPr>
            <p:ph type="sldNum" sz="quarter" idx="12"/>
          </p:nvPr>
        </p:nvSpPr>
        <p:spPr/>
        <p:txBody>
          <a:bodyPr/>
          <a:lstStyle/>
          <a:p>
            <a:fld id="{6429F220-BCCC-4E6D-AF92-F5DFF9D80940}"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26E04-50BE-4E28-9D93-DCA7FBAC1E1B}" type="datetimeFigureOut">
              <a:rPr lang="en-US" smtClean="0"/>
              <a:pPr/>
              <a:t>6/17/2014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429F220-BCCC-4E6D-AF92-F5DFF9D809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8F26E04-50BE-4E28-9D93-DCA7FBAC1E1B}" type="datetimeFigureOut">
              <a:rPr lang="en-US" smtClean="0"/>
              <a:pPr/>
              <a:t>6/17/2014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429F220-BCCC-4E6D-AF92-F5DFF9D809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smtClean="0"/>
              <a:t>MSLs Cumulative Review</a:t>
            </a:r>
            <a:endParaRPr lang="en-US" sz="4000" b="1" dirty="0"/>
          </a:p>
        </p:txBody>
      </p:sp>
      <p:sp>
        <p:nvSpPr>
          <p:cNvPr id="3" name="Subtitle 2"/>
          <p:cNvSpPr>
            <a:spLocks noGrp="1"/>
          </p:cNvSpPr>
          <p:nvPr>
            <p:ph type="subTitle" idx="1"/>
          </p:nvPr>
        </p:nvSpPr>
        <p:spPr/>
        <p:txBody>
          <a:bodyPr>
            <a:normAutofit/>
          </a:bodyPr>
          <a:lstStyle/>
          <a:p>
            <a:r>
              <a:rPr lang="en-US" sz="3200" b="1" dirty="0" smtClean="0"/>
              <a:t>7</a:t>
            </a:r>
            <a:r>
              <a:rPr lang="en-US" sz="3200" b="1" baseline="30000" dirty="0" smtClean="0"/>
              <a:t>th</a:t>
            </a:r>
            <a:r>
              <a:rPr lang="en-US" sz="3200" b="1" dirty="0" smtClean="0"/>
              <a:t> Grade Science</a:t>
            </a:r>
            <a:endParaRPr lang="en-US" sz="3200" b="1" dirty="0"/>
          </a:p>
        </p:txBody>
      </p:sp>
    </p:spTree>
    <p:extLst>
      <p:ext uri="{BB962C8B-B14F-4D97-AF65-F5344CB8AC3E}">
        <p14:creationId xmlns:p14="http://schemas.microsoft.com/office/powerpoint/2010/main" xmlns="" val="83953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09800"/>
          </a:xfrm>
        </p:spPr>
        <p:txBody>
          <a:bodyPr anchor="t">
            <a:noAutofit/>
          </a:bodyPr>
          <a:lstStyle/>
          <a:p>
            <a:r>
              <a:rPr lang="en-US" sz="2800" b="1" dirty="0">
                <a:solidFill>
                  <a:schemeClr val="accent1">
                    <a:lumMod val="75000"/>
                  </a:schemeClr>
                </a:solidFill>
              </a:rPr>
              <a:t>3</a:t>
            </a:r>
            <a:r>
              <a:rPr lang="en-US" sz="2400" b="1" dirty="0" smtClean="0">
                <a:solidFill>
                  <a:schemeClr val="accent1">
                    <a:lumMod val="75000"/>
                  </a:schemeClr>
                </a:solidFill>
              </a:rPr>
              <a:t>. </a:t>
            </a:r>
            <a:r>
              <a:rPr lang="en-US" sz="2400" b="1" dirty="0">
                <a:solidFill>
                  <a:schemeClr val="accent1">
                    <a:lumMod val="75000"/>
                  </a:schemeClr>
                </a:solidFill>
              </a:rPr>
              <a:t>A person measures the levels of carbon dioxide and oxygen in the blood before and after the blood passes through the lungs.  Which of the following pairs of graphs shows the changes in carbon dioxide and the changes in oxygen in the blood before and after passing through blood vessels in the lungs?</a:t>
            </a: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3</a:t>
            </a:r>
            <a:endParaRPr lang="en-US" sz="2000" b="1" dirty="0">
              <a:solidFill>
                <a:schemeClr val="bg1"/>
              </a:solidFill>
            </a:endParaRPr>
          </a:p>
        </p:txBody>
      </p:sp>
      <p:pic>
        <p:nvPicPr>
          <p:cNvPr id="3074" name="Picture 2" descr="http://flora.p2061.org/items/user_images/Image/Davy%20BF/Item%20BF48-5%20right%20graphs%20rev.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b="51749"/>
          <a:stretch/>
        </p:blipFill>
        <p:spPr bwMode="auto">
          <a:xfrm>
            <a:off x="914400" y="3587774"/>
            <a:ext cx="3549412" cy="3191256"/>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http://flora.p2061.org/items/user_images/Image/Davy%20BF/Item%20BF48-5%20right%20graphs%20rev.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50000"/>
          <a:stretch/>
        </p:blipFill>
        <p:spPr bwMode="auto">
          <a:xfrm>
            <a:off x="4737370" y="3559860"/>
            <a:ext cx="3427379" cy="319323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43135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sz="3600" b="1" dirty="0" smtClean="0">
                <a:solidFill>
                  <a:schemeClr val="accent1">
                    <a:lumMod val="75000"/>
                  </a:schemeClr>
                </a:solidFill>
              </a:rPr>
              <a:t>4. Each of the following organs help remove waste products from the body and make up which system?</a:t>
            </a:r>
            <a:br>
              <a:rPr lang="en-US" sz="3600" b="1" dirty="0" smtClean="0">
                <a:solidFill>
                  <a:schemeClr val="accent1">
                    <a:lumMod val="75000"/>
                  </a:schemeClr>
                </a:solidFill>
              </a:rPr>
            </a:br>
            <a:r>
              <a:rPr lang="en-US" sz="3600" b="1" dirty="0" smtClean="0">
                <a:solidFill>
                  <a:schemeClr val="accent1">
                    <a:lumMod val="75000"/>
                  </a:schemeClr>
                </a:solidFill>
              </a:rPr>
              <a:t>          </a:t>
            </a:r>
            <a:r>
              <a:rPr lang="en-US" sz="3600" b="1" dirty="0" smtClean="0">
                <a:solidFill>
                  <a:schemeClr val="accent3">
                    <a:lumMod val="75000"/>
                  </a:schemeClr>
                </a:solidFill>
              </a:rPr>
              <a:t>Liver, Kidney, Skin, Lungs</a:t>
            </a:r>
            <a:endParaRPr lang="en-US" sz="3600" b="1" dirty="0">
              <a:solidFill>
                <a:schemeClr val="accent3">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4000" b="1" dirty="0" smtClean="0"/>
              <a:t>Digestive</a:t>
            </a:r>
          </a:p>
          <a:p>
            <a:pPr marL="582930" indent="-514350">
              <a:buFont typeface="+mj-lt"/>
              <a:buAutoNum type="alphaUcPeriod"/>
            </a:pPr>
            <a:r>
              <a:rPr lang="en-US" sz="4000" b="1" dirty="0" smtClean="0"/>
              <a:t>Respiratory</a:t>
            </a:r>
          </a:p>
          <a:p>
            <a:pPr marL="582930" indent="-514350">
              <a:buFont typeface="+mj-lt"/>
              <a:buAutoNum type="alphaUcPeriod"/>
            </a:pPr>
            <a:r>
              <a:rPr lang="en-US" sz="4000" b="1" dirty="0" smtClean="0"/>
              <a:t>Excretory</a:t>
            </a:r>
          </a:p>
          <a:p>
            <a:pPr marL="582930" indent="-514350">
              <a:buFont typeface="+mj-lt"/>
              <a:buAutoNum type="alphaUcPeriod"/>
            </a:pPr>
            <a:r>
              <a:rPr lang="en-US" sz="4000" b="1" dirty="0" smtClean="0"/>
              <a:t>Integumentary</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3</a:t>
            </a:r>
            <a:endParaRPr lang="en-US" sz="2000" b="1" dirty="0">
              <a:solidFill>
                <a:schemeClr val="bg1"/>
              </a:solidFill>
            </a:endParaRPr>
          </a:p>
        </p:txBody>
      </p:sp>
    </p:spTree>
    <p:extLst>
      <p:ext uri="{BB962C8B-B14F-4D97-AF65-F5344CB8AC3E}">
        <p14:creationId xmlns:p14="http://schemas.microsoft.com/office/powerpoint/2010/main" xmlns="" val="973450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09800"/>
          </a:xfrm>
        </p:spPr>
        <p:txBody>
          <a:bodyPr anchor="t">
            <a:noAutofit/>
          </a:bodyPr>
          <a:lstStyle/>
          <a:p>
            <a:r>
              <a:rPr lang="en-US" sz="3400" b="1" dirty="0" smtClean="0">
                <a:solidFill>
                  <a:schemeClr val="accent1">
                    <a:lumMod val="75000"/>
                  </a:schemeClr>
                </a:solidFill>
              </a:rPr>
              <a:t>5. </a:t>
            </a:r>
            <a:r>
              <a:rPr lang="en-US" sz="3200" b="1" dirty="0">
                <a:solidFill>
                  <a:schemeClr val="accent1">
                    <a:lumMod val="75000"/>
                  </a:schemeClr>
                </a:solidFill>
              </a:rPr>
              <a:t>Asthma is a medical condition that results in a problem with the respiratory system, what might happen in a person suffering from asthma?</a:t>
            </a: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3000" b="1" dirty="0" smtClean="0"/>
              <a:t>Less oxygen entering the bloodstream</a:t>
            </a:r>
          </a:p>
          <a:p>
            <a:pPr marL="582930" indent="-514350">
              <a:buFont typeface="+mj-lt"/>
              <a:buAutoNum type="alphaUcPeriod"/>
            </a:pPr>
            <a:r>
              <a:rPr lang="en-US" sz="3000" b="1" dirty="0" smtClean="0"/>
              <a:t>More oxygen entering the bloodstream</a:t>
            </a:r>
          </a:p>
          <a:p>
            <a:pPr marL="582930" indent="-514350">
              <a:buFont typeface="+mj-lt"/>
              <a:buAutoNum type="alphaUcPeriod"/>
            </a:pPr>
            <a:r>
              <a:rPr lang="en-US" sz="3000" b="1" dirty="0" smtClean="0"/>
              <a:t>Less protein in the urine</a:t>
            </a:r>
          </a:p>
          <a:p>
            <a:pPr marL="582930" indent="-514350">
              <a:buFont typeface="+mj-lt"/>
              <a:buAutoNum type="alphaUcPeriod"/>
            </a:pPr>
            <a:r>
              <a:rPr lang="en-US" sz="3000" b="1" dirty="0" smtClean="0"/>
              <a:t>More calcium in the bones</a:t>
            </a:r>
            <a:endParaRPr lang="en-US" sz="3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3</a:t>
            </a:r>
            <a:endParaRPr lang="en-US" sz="2000" b="1" dirty="0">
              <a:solidFill>
                <a:schemeClr val="bg1"/>
              </a:solidFill>
            </a:endParaRPr>
          </a:p>
        </p:txBody>
      </p:sp>
    </p:spTree>
    <p:extLst>
      <p:ext uri="{BB962C8B-B14F-4D97-AF65-F5344CB8AC3E}">
        <p14:creationId xmlns:p14="http://schemas.microsoft.com/office/powerpoint/2010/main" xmlns="" val="1546819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75000"/>
                  </a:schemeClr>
                </a:solidFill>
              </a:rPr>
              <a:t>Constructed Response</a:t>
            </a:r>
            <a:endParaRPr lang="en-US" b="1" dirty="0">
              <a:solidFill>
                <a:schemeClr val="accent1">
                  <a:lumMod val="75000"/>
                </a:schemeClr>
              </a:solidFill>
            </a:endParaRPr>
          </a:p>
        </p:txBody>
      </p:sp>
      <p:sp>
        <p:nvSpPr>
          <p:cNvPr id="3" name="Content Placeholder 2"/>
          <p:cNvSpPr>
            <a:spLocks noGrp="1"/>
          </p:cNvSpPr>
          <p:nvPr>
            <p:ph idx="1"/>
          </p:nvPr>
        </p:nvSpPr>
        <p:spPr/>
        <p:txBody>
          <a:bodyPr>
            <a:noAutofit/>
          </a:bodyPr>
          <a:lstStyle/>
          <a:p>
            <a:pPr marL="68580" indent="0">
              <a:buNone/>
            </a:pPr>
            <a:r>
              <a:rPr lang="en-US" sz="3600" b="1" dirty="0" smtClean="0"/>
              <a:t>Compare and contrast the activities and jobs of the small and large intestines during digestions.  Make sure to use appropriate vocabulary.</a:t>
            </a:r>
            <a:endParaRPr lang="en-US" sz="36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4</a:t>
            </a:r>
            <a:endParaRPr lang="en-US" sz="2000" b="1" dirty="0">
              <a:solidFill>
                <a:schemeClr val="bg1"/>
              </a:solidFill>
            </a:endParaRPr>
          </a:p>
        </p:txBody>
      </p:sp>
    </p:spTree>
    <p:extLst>
      <p:ext uri="{BB962C8B-B14F-4D97-AF65-F5344CB8AC3E}">
        <p14:creationId xmlns:p14="http://schemas.microsoft.com/office/powerpoint/2010/main" xmlns="" val="497070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7664"/>
            <a:ext cx="8229600" cy="2401336"/>
          </a:xfrm>
        </p:spPr>
        <p:txBody>
          <a:bodyPr anchor="t">
            <a:noAutofit/>
          </a:bodyPr>
          <a:lstStyle/>
          <a:p>
            <a:r>
              <a:rPr lang="en-US" b="1" dirty="0">
                <a:solidFill>
                  <a:schemeClr val="accent1">
                    <a:lumMod val="75000"/>
                  </a:schemeClr>
                </a:solidFill>
              </a:rPr>
              <a:t>1</a:t>
            </a:r>
            <a:r>
              <a:rPr lang="en-US" b="1" dirty="0" smtClean="0">
                <a:solidFill>
                  <a:schemeClr val="accent1">
                    <a:lumMod val="75000"/>
                  </a:schemeClr>
                </a:solidFill>
              </a:rPr>
              <a:t>. Fertilization occurs when…</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2800" b="1" dirty="0" smtClean="0"/>
              <a:t>A female releases an egg from the ovary</a:t>
            </a:r>
          </a:p>
          <a:p>
            <a:pPr marL="582930" indent="-514350">
              <a:buFont typeface="+mj-lt"/>
              <a:buAutoNum type="alphaUcPeriod"/>
            </a:pPr>
            <a:r>
              <a:rPr lang="en-US" sz="2800" b="1" dirty="0" smtClean="0"/>
              <a:t>A female experiences her menstrual cycle</a:t>
            </a:r>
          </a:p>
          <a:p>
            <a:pPr marL="582930" indent="-514350">
              <a:buFont typeface="+mj-lt"/>
              <a:buAutoNum type="alphaUcPeriod"/>
            </a:pPr>
            <a:r>
              <a:rPr lang="en-US" sz="2800" b="1" dirty="0" smtClean="0"/>
              <a:t>A male releases sperm from the testes</a:t>
            </a:r>
          </a:p>
          <a:p>
            <a:pPr marL="582930" indent="-514350">
              <a:buFont typeface="+mj-lt"/>
              <a:buAutoNum type="alphaUcPeriod"/>
            </a:pPr>
            <a:r>
              <a:rPr lang="en-US" sz="2800" b="1" dirty="0" smtClean="0"/>
              <a:t>A sperm unites with an egg during intercourse</a:t>
            </a:r>
            <a:endParaRPr lang="en-US" sz="28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5</a:t>
            </a:r>
            <a:endParaRPr lang="en-US" sz="2000" b="1" dirty="0">
              <a:solidFill>
                <a:schemeClr val="bg1"/>
              </a:solidFill>
            </a:endParaRPr>
          </a:p>
        </p:txBody>
      </p:sp>
    </p:spTree>
    <p:extLst>
      <p:ext uri="{BB962C8B-B14F-4D97-AF65-F5344CB8AC3E}">
        <p14:creationId xmlns:p14="http://schemas.microsoft.com/office/powerpoint/2010/main" xmlns="" val="1635081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b="1" dirty="0" smtClean="0">
                <a:solidFill>
                  <a:schemeClr val="accent1">
                    <a:lumMod val="75000"/>
                  </a:schemeClr>
                </a:solidFill>
              </a:rPr>
              <a:t>2. How does mechanical digestion help us process food?</a:t>
            </a:r>
            <a:endParaRPr lang="en-US" dirty="0"/>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3200" b="1" dirty="0" smtClean="0"/>
              <a:t>It breaks food down into other substances</a:t>
            </a:r>
          </a:p>
          <a:p>
            <a:pPr marL="582930" indent="-514350">
              <a:buFont typeface="+mj-lt"/>
              <a:buAutoNum type="alphaUcPeriod"/>
            </a:pPr>
            <a:r>
              <a:rPr lang="en-US" sz="3200" b="1" dirty="0" smtClean="0"/>
              <a:t>It transfers food to different organs</a:t>
            </a:r>
          </a:p>
          <a:p>
            <a:pPr marL="582930" indent="-514350">
              <a:buFont typeface="+mj-lt"/>
              <a:buAutoNum type="alphaUcPeriod"/>
            </a:pPr>
            <a:r>
              <a:rPr lang="en-US" sz="3200" b="1" dirty="0" smtClean="0"/>
              <a:t>It stores food until we are ready for it</a:t>
            </a:r>
          </a:p>
          <a:p>
            <a:pPr marL="582930" indent="-514350">
              <a:buFont typeface="+mj-lt"/>
              <a:buAutoNum type="alphaUcPeriod"/>
            </a:pPr>
            <a:r>
              <a:rPr lang="en-US" sz="3200" b="1" dirty="0" smtClean="0"/>
              <a:t>It breaks food down into smaller pieces</a:t>
            </a:r>
            <a:endParaRPr lang="en-US" sz="32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5</a:t>
            </a:r>
            <a:endParaRPr lang="en-US" sz="2000" b="1" dirty="0">
              <a:solidFill>
                <a:schemeClr val="bg1"/>
              </a:solidFill>
            </a:endParaRPr>
          </a:p>
        </p:txBody>
      </p:sp>
    </p:spTree>
    <p:extLst>
      <p:ext uri="{BB962C8B-B14F-4D97-AF65-F5344CB8AC3E}">
        <p14:creationId xmlns:p14="http://schemas.microsoft.com/office/powerpoint/2010/main" xmlns="" val="90548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b="1" dirty="0" smtClean="0">
                <a:solidFill>
                  <a:schemeClr val="accent1">
                    <a:lumMod val="75000"/>
                  </a:schemeClr>
                </a:solidFill>
              </a:rPr>
              <a:t>3. How does chemical digestion help us process food?</a:t>
            </a:r>
            <a:endParaRPr lang="en-US" dirty="0"/>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3200" b="1" dirty="0"/>
              <a:t>It breaks food down into other substances</a:t>
            </a:r>
          </a:p>
          <a:p>
            <a:pPr marL="582930" indent="-514350">
              <a:buFont typeface="+mj-lt"/>
              <a:buAutoNum type="alphaUcPeriod"/>
            </a:pPr>
            <a:r>
              <a:rPr lang="en-US" sz="3200" b="1" dirty="0"/>
              <a:t>It transfers food to different organs</a:t>
            </a:r>
          </a:p>
          <a:p>
            <a:pPr marL="582930" indent="-514350">
              <a:buFont typeface="+mj-lt"/>
              <a:buAutoNum type="alphaUcPeriod"/>
            </a:pPr>
            <a:r>
              <a:rPr lang="en-US" sz="3200" b="1" dirty="0"/>
              <a:t>It stores food until we are ready for it</a:t>
            </a:r>
          </a:p>
          <a:p>
            <a:pPr marL="582930" indent="-514350">
              <a:buFont typeface="+mj-lt"/>
              <a:buAutoNum type="alphaUcPeriod"/>
            </a:pPr>
            <a:r>
              <a:rPr lang="en-US" sz="3200" b="1" dirty="0"/>
              <a:t>It breaks food down into smaller pieces</a:t>
            </a: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5</a:t>
            </a:r>
            <a:endParaRPr lang="en-US" sz="2000" b="1" dirty="0">
              <a:solidFill>
                <a:schemeClr val="bg1"/>
              </a:solidFill>
            </a:endParaRPr>
          </a:p>
        </p:txBody>
      </p:sp>
    </p:spTree>
    <p:extLst>
      <p:ext uri="{BB962C8B-B14F-4D97-AF65-F5344CB8AC3E}">
        <p14:creationId xmlns:p14="http://schemas.microsoft.com/office/powerpoint/2010/main" xmlns="" val="905482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sz="3600" b="1" dirty="0" smtClean="0">
                <a:solidFill>
                  <a:schemeClr val="accent1">
                    <a:lumMod val="75000"/>
                  </a:schemeClr>
                </a:solidFill>
              </a:rPr>
              <a:t>4. During cellular respiration, your body uses which of the following to create energy for the cells?</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811530" indent="-742950">
              <a:buFont typeface="+mj-lt"/>
              <a:buAutoNum type="alphaUcPeriod"/>
            </a:pPr>
            <a:r>
              <a:rPr lang="en-US" sz="4000" b="1" dirty="0" smtClean="0"/>
              <a:t>Oxygen and salt</a:t>
            </a:r>
          </a:p>
          <a:p>
            <a:pPr marL="811530" indent="-742950">
              <a:buFont typeface="+mj-lt"/>
              <a:buAutoNum type="alphaUcPeriod"/>
            </a:pPr>
            <a:r>
              <a:rPr lang="en-US" sz="4000" b="1" dirty="0" smtClean="0"/>
              <a:t>Carbon dioxide and water</a:t>
            </a:r>
          </a:p>
          <a:p>
            <a:pPr marL="811530" indent="-742950">
              <a:buFont typeface="+mj-lt"/>
              <a:buAutoNum type="alphaUcPeriod"/>
            </a:pPr>
            <a:r>
              <a:rPr lang="en-US" sz="4000" b="1" dirty="0" smtClean="0"/>
              <a:t>Oxygen and carbon dioxide</a:t>
            </a:r>
          </a:p>
          <a:p>
            <a:pPr marL="811530" indent="-742950">
              <a:buFont typeface="+mj-lt"/>
              <a:buAutoNum type="alphaUcPeriod"/>
            </a:pPr>
            <a:r>
              <a:rPr lang="en-US" sz="4000" b="1" dirty="0" smtClean="0"/>
              <a:t>Oxygen and glucose</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5</a:t>
            </a:r>
            <a:endParaRPr lang="en-US" sz="2000" b="1" dirty="0">
              <a:solidFill>
                <a:schemeClr val="bg1"/>
              </a:solidFill>
            </a:endParaRPr>
          </a:p>
        </p:txBody>
      </p:sp>
    </p:spTree>
    <p:extLst>
      <p:ext uri="{BB962C8B-B14F-4D97-AF65-F5344CB8AC3E}">
        <p14:creationId xmlns:p14="http://schemas.microsoft.com/office/powerpoint/2010/main" xmlns="" val="905482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b="1" dirty="0" smtClean="0">
                <a:solidFill>
                  <a:schemeClr val="accent1">
                    <a:lumMod val="75000"/>
                  </a:schemeClr>
                </a:solidFill>
              </a:rPr>
              <a:t>5. Which of the following could result if a fertilized cells fails to completely split apart?</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4000" b="1" dirty="0" smtClean="0"/>
              <a:t>Identical twins</a:t>
            </a:r>
          </a:p>
          <a:p>
            <a:pPr marL="582930" indent="-514350">
              <a:buFont typeface="+mj-lt"/>
              <a:buAutoNum type="alphaUcPeriod"/>
            </a:pPr>
            <a:r>
              <a:rPr lang="en-US" sz="4000" b="1" dirty="0" smtClean="0"/>
              <a:t>Fraternal twins</a:t>
            </a:r>
          </a:p>
          <a:p>
            <a:pPr marL="582930" indent="-514350">
              <a:buFont typeface="+mj-lt"/>
              <a:buAutoNum type="alphaUcPeriod"/>
            </a:pPr>
            <a:r>
              <a:rPr lang="en-US" sz="4000" b="1" dirty="0" smtClean="0"/>
              <a:t>Triplets</a:t>
            </a:r>
          </a:p>
          <a:p>
            <a:pPr marL="582930" indent="-514350">
              <a:buFont typeface="+mj-lt"/>
              <a:buAutoNum type="alphaUcPeriod"/>
            </a:pPr>
            <a:r>
              <a:rPr lang="en-US" sz="4000" b="1" dirty="0" smtClean="0"/>
              <a:t>Conjoined twins</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5</a:t>
            </a:r>
            <a:endParaRPr lang="en-US" sz="2000" b="1" dirty="0">
              <a:solidFill>
                <a:schemeClr val="bg1"/>
              </a:solidFill>
            </a:endParaRPr>
          </a:p>
        </p:txBody>
      </p:sp>
    </p:spTree>
    <p:extLst>
      <p:ext uri="{BB962C8B-B14F-4D97-AF65-F5344CB8AC3E}">
        <p14:creationId xmlns:p14="http://schemas.microsoft.com/office/powerpoint/2010/main" xmlns="" val="905482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75000"/>
                  </a:schemeClr>
                </a:solidFill>
              </a:rPr>
              <a:t>Constructed Response</a:t>
            </a:r>
            <a:endParaRPr lang="en-US" b="1" dirty="0">
              <a:solidFill>
                <a:schemeClr val="accent1">
                  <a:lumMod val="75000"/>
                </a:schemeClr>
              </a:solidFill>
            </a:endParaRPr>
          </a:p>
        </p:txBody>
      </p:sp>
      <p:sp>
        <p:nvSpPr>
          <p:cNvPr id="3" name="Content Placeholder 2"/>
          <p:cNvSpPr>
            <a:spLocks noGrp="1"/>
          </p:cNvSpPr>
          <p:nvPr>
            <p:ph idx="1"/>
          </p:nvPr>
        </p:nvSpPr>
        <p:spPr/>
        <p:txBody>
          <a:bodyPr>
            <a:noAutofit/>
          </a:bodyPr>
          <a:lstStyle/>
          <a:p>
            <a:pPr marL="68580" indent="0">
              <a:buNone/>
            </a:pPr>
            <a:r>
              <a:rPr lang="en-US" sz="3200" b="1" dirty="0" smtClean="0"/>
              <a:t>Create a Venn diagram that compares and contrasts the arteries and veins.  Make sure to use appropriate vocabulary.  You should have at least 2 facts in each section.</a:t>
            </a:r>
            <a:endParaRPr lang="en-US" sz="32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6</a:t>
            </a:r>
            <a:endParaRPr lang="en-US" sz="2000" b="1" dirty="0">
              <a:solidFill>
                <a:schemeClr val="bg1"/>
              </a:solidFill>
            </a:endParaRPr>
          </a:p>
        </p:txBody>
      </p:sp>
    </p:spTree>
    <p:extLst>
      <p:ext uri="{BB962C8B-B14F-4D97-AF65-F5344CB8AC3E}">
        <p14:creationId xmlns:p14="http://schemas.microsoft.com/office/powerpoint/2010/main" xmlns="" val="3005956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371600"/>
          </a:xfrm>
        </p:spPr>
        <p:txBody>
          <a:bodyPr anchor="t">
            <a:noAutofit/>
          </a:bodyPr>
          <a:lstStyle/>
          <a:p>
            <a:r>
              <a:rPr lang="en-US" b="1" dirty="0" smtClean="0">
                <a:solidFill>
                  <a:schemeClr val="accent1">
                    <a:lumMod val="75000"/>
                  </a:schemeClr>
                </a:solidFill>
              </a:rPr>
              <a:t>1. </a:t>
            </a:r>
            <a:r>
              <a:rPr lang="en-US" sz="3000" b="1" dirty="0" smtClean="0">
                <a:solidFill>
                  <a:schemeClr val="accent1">
                    <a:lumMod val="75000"/>
                  </a:schemeClr>
                </a:solidFill>
              </a:rPr>
              <a:t>When the body overheats, it produces sweat to cool off.  This is an example of the body trying to maintain a stable internal environment called _____.</a:t>
            </a:r>
            <a:endParaRPr lang="en-US" sz="3000"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rmAutofit/>
          </a:bodyPr>
          <a:lstStyle/>
          <a:p>
            <a:pPr marL="811530" indent="-742950">
              <a:buFont typeface="+mj-lt"/>
              <a:buAutoNum type="alphaUcPeriod"/>
            </a:pPr>
            <a:r>
              <a:rPr lang="en-US" sz="4000" b="1" dirty="0" smtClean="0"/>
              <a:t>Normalcy</a:t>
            </a:r>
          </a:p>
          <a:p>
            <a:pPr marL="811530" indent="-742950">
              <a:buFont typeface="+mj-lt"/>
              <a:buAutoNum type="alphaUcPeriod"/>
            </a:pPr>
            <a:r>
              <a:rPr lang="en-US" sz="4000" b="1" dirty="0" smtClean="0"/>
              <a:t>Homeostasis</a:t>
            </a:r>
          </a:p>
          <a:p>
            <a:pPr marL="811530" indent="-742950">
              <a:buFont typeface="+mj-lt"/>
              <a:buAutoNum type="alphaUcPeriod"/>
            </a:pPr>
            <a:r>
              <a:rPr lang="en-US" sz="4000" b="1" dirty="0" smtClean="0"/>
              <a:t>Regulating</a:t>
            </a:r>
          </a:p>
          <a:p>
            <a:pPr marL="811530" indent="-742950">
              <a:buFont typeface="+mj-lt"/>
              <a:buAutoNum type="alphaUcPeriod"/>
            </a:pPr>
            <a:r>
              <a:rPr lang="en-US" sz="4000" b="1" dirty="0" smtClean="0"/>
              <a:t>Cooling </a:t>
            </a:r>
            <a:endParaRPr lang="en-US" sz="4000" b="1" dirty="0"/>
          </a:p>
        </p:txBody>
      </p:sp>
      <p:sp>
        <p:nvSpPr>
          <p:cNvPr id="4" name="TextBox 3"/>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1</a:t>
            </a:r>
            <a:endParaRPr lang="en-US" sz="2000" b="1" dirty="0">
              <a:solidFill>
                <a:schemeClr val="bg1"/>
              </a:solidFill>
            </a:endParaRPr>
          </a:p>
        </p:txBody>
      </p:sp>
    </p:spTree>
    <p:extLst>
      <p:ext uri="{BB962C8B-B14F-4D97-AF65-F5344CB8AC3E}">
        <p14:creationId xmlns:p14="http://schemas.microsoft.com/office/powerpoint/2010/main" xmlns="" val="1995804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3512"/>
            <a:ext cx="8229600" cy="2215487"/>
          </a:xfrm>
        </p:spPr>
        <p:txBody>
          <a:bodyPr anchor="t">
            <a:noAutofit/>
          </a:bodyPr>
          <a:lstStyle/>
          <a:p>
            <a:r>
              <a:rPr lang="en-US" sz="3600" b="1" dirty="0" smtClean="0">
                <a:solidFill>
                  <a:schemeClr val="accent1">
                    <a:lumMod val="75000"/>
                  </a:schemeClr>
                </a:solidFill>
              </a:rPr>
              <a:t>1. One symptom of illness is having a larger than normal number of blood cells.  Which type of blood cell might the doctor look for?</a:t>
            </a:r>
            <a:endParaRPr lang="en-US" sz="3200" dirty="0"/>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4000" b="1" dirty="0" smtClean="0"/>
              <a:t>Plasma</a:t>
            </a:r>
          </a:p>
          <a:p>
            <a:pPr marL="582930" indent="-514350">
              <a:buFont typeface="+mj-lt"/>
              <a:buAutoNum type="alphaUcPeriod"/>
            </a:pPr>
            <a:r>
              <a:rPr lang="en-US" sz="4000" b="1" dirty="0" smtClean="0"/>
              <a:t>Platelet</a:t>
            </a:r>
          </a:p>
          <a:p>
            <a:pPr marL="582930" indent="-514350">
              <a:buFont typeface="+mj-lt"/>
              <a:buAutoNum type="alphaUcPeriod"/>
            </a:pPr>
            <a:r>
              <a:rPr lang="en-US" sz="4000" b="1" dirty="0" smtClean="0"/>
              <a:t>White</a:t>
            </a:r>
          </a:p>
          <a:p>
            <a:pPr marL="582930" indent="-514350">
              <a:buFont typeface="+mj-lt"/>
              <a:buAutoNum type="alphaUcPeriod"/>
            </a:pPr>
            <a:r>
              <a:rPr lang="en-US" sz="4000" b="1" dirty="0" smtClean="0"/>
              <a:t>Red </a:t>
            </a:r>
          </a:p>
          <a:p>
            <a:pPr marL="582930" indent="-514350">
              <a:buFont typeface="+mj-lt"/>
              <a:buAutoNum type="alphaUcPeriod"/>
            </a:pP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7</a:t>
            </a:r>
            <a:endParaRPr lang="en-US" sz="2000" b="1" dirty="0">
              <a:solidFill>
                <a:schemeClr val="bg1"/>
              </a:solidFill>
            </a:endParaRPr>
          </a:p>
        </p:txBody>
      </p:sp>
    </p:spTree>
    <p:extLst>
      <p:ext uri="{BB962C8B-B14F-4D97-AF65-F5344CB8AC3E}">
        <p14:creationId xmlns:p14="http://schemas.microsoft.com/office/powerpoint/2010/main" xmlns="" val="2646537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b="1" dirty="0" smtClean="0">
                <a:solidFill>
                  <a:schemeClr val="accent1">
                    <a:lumMod val="75000"/>
                  </a:schemeClr>
                </a:solidFill>
              </a:rPr>
              <a:t>2. Hiccups cause your regular breathing to be disrupted.  What body part is responsible for changes in breathing?</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4000" b="1" dirty="0" smtClean="0"/>
              <a:t>The ribs</a:t>
            </a:r>
          </a:p>
          <a:p>
            <a:pPr marL="582930" indent="-514350">
              <a:buFont typeface="+mj-lt"/>
              <a:buAutoNum type="alphaUcPeriod"/>
            </a:pPr>
            <a:r>
              <a:rPr lang="en-US" sz="4000" b="1" dirty="0" smtClean="0"/>
              <a:t>The alveoli</a:t>
            </a:r>
          </a:p>
          <a:p>
            <a:pPr marL="582930" indent="-514350">
              <a:buFont typeface="+mj-lt"/>
              <a:buAutoNum type="alphaUcPeriod"/>
            </a:pPr>
            <a:r>
              <a:rPr lang="en-US" sz="4000" b="1" dirty="0" smtClean="0"/>
              <a:t>The larynx</a:t>
            </a:r>
          </a:p>
          <a:p>
            <a:pPr marL="582930" indent="-514350">
              <a:buFont typeface="+mj-lt"/>
              <a:buAutoNum type="alphaUcPeriod"/>
            </a:pPr>
            <a:r>
              <a:rPr lang="en-US" sz="4000" b="1" dirty="0" smtClean="0"/>
              <a:t>The diaphragm</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7</a:t>
            </a:r>
            <a:endParaRPr lang="en-US" sz="2000" b="1" dirty="0">
              <a:solidFill>
                <a:schemeClr val="bg1"/>
              </a:solidFill>
            </a:endParaRPr>
          </a:p>
        </p:txBody>
      </p:sp>
    </p:spTree>
    <p:extLst>
      <p:ext uri="{BB962C8B-B14F-4D97-AF65-F5344CB8AC3E}">
        <p14:creationId xmlns:p14="http://schemas.microsoft.com/office/powerpoint/2010/main" xmlns="" val="1353953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sz="3600" b="1" dirty="0" smtClean="0">
                <a:solidFill>
                  <a:schemeClr val="accent1">
                    <a:lumMod val="75000"/>
                  </a:schemeClr>
                </a:solidFill>
              </a:rPr>
              <a:t>3. </a:t>
            </a:r>
            <a:r>
              <a:rPr lang="en-US" sz="3200" b="1" dirty="0" smtClean="0">
                <a:solidFill>
                  <a:schemeClr val="accent1">
                    <a:lumMod val="75000"/>
                  </a:schemeClr>
                </a:solidFill>
              </a:rPr>
              <a:t>Having too much water in the blood can be dangerous for the heart.  What organ might not be working properly if you have too much water in the blood?</a:t>
            </a:r>
            <a:endParaRPr lang="en-US" sz="3200"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4000" b="1" dirty="0" smtClean="0">
                <a:solidFill>
                  <a:schemeClr val="tx1"/>
                </a:solidFill>
              </a:rPr>
              <a:t>Heart</a:t>
            </a:r>
          </a:p>
          <a:p>
            <a:pPr marL="582930" indent="-514350">
              <a:buFont typeface="+mj-lt"/>
              <a:buAutoNum type="alphaUcPeriod"/>
            </a:pPr>
            <a:r>
              <a:rPr lang="en-US" sz="4000" b="1" dirty="0" smtClean="0">
                <a:solidFill>
                  <a:schemeClr val="tx1"/>
                </a:solidFill>
              </a:rPr>
              <a:t>Stomach</a:t>
            </a:r>
          </a:p>
          <a:p>
            <a:pPr marL="582930" indent="-514350">
              <a:buFont typeface="+mj-lt"/>
              <a:buAutoNum type="alphaUcPeriod"/>
            </a:pPr>
            <a:r>
              <a:rPr lang="en-US" sz="4000" b="1" dirty="0" smtClean="0">
                <a:solidFill>
                  <a:schemeClr val="tx1"/>
                </a:solidFill>
              </a:rPr>
              <a:t>Liver</a:t>
            </a:r>
          </a:p>
          <a:p>
            <a:pPr marL="582930" indent="-514350">
              <a:buFont typeface="+mj-lt"/>
              <a:buAutoNum type="alphaUcPeriod"/>
            </a:pPr>
            <a:r>
              <a:rPr lang="en-US" sz="4000" b="1" dirty="0" smtClean="0">
                <a:solidFill>
                  <a:schemeClr val="tx1"/>
                </a:solidFill>
              </a:rPr>
              <a:t>Kidney</a:t>
            </a: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7</a:t>
            </a:r>
            <a:endParaRPr lang="en-US" sz="2000" b="1" dirty="0">
              <a:solidFill>
                <a:schemeClr val="bg1"/>
              </a:solidFill>
            </a:endParaRPr>
          </a:p>
        </p:txBody>
      </p:sp>
    </p:spTree>
    <p:extLst>
      <p:ext uri="{BB962C8B-B14F-4D97-AF65-F5344CB8AC3E}">
        <p14:creationId xmlns:p14="http://schemas.microsoft.com/office/powerpoint/2010/main" xmlns="" val="1446159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sz="2800" b="1" dirty="0" smtClean="0">
                <a:solidFill>
                  <a:schemeClr val="accent1">
                    <a:lumMod val="75000"/>
                  </a:schemeClr>
                </a:solidFill>
              </a:rPr>
              <a:t>4. A broken or clogged blood vessel in the brain can lead to death because brain cells stop getting oxygen and cannot get rid of carbon dioxide.  What is this condition where blood flow to the brain has stopped?</a:t>
            </a:r>
            <a:endParaRPr lang="en-US" sz="2800"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582930" indent="-514350">
              <a:buFont typeface="+mj-lt"/>
              <a:buAutoNum type="alphaUcPeriod"/>
            </a:pPr>
            <a:r>
              <a:rPr lang="en-US" sz="4000" b="1" dirty="0" smtClean="0"/>
              <a:t>Heart attack</a:t>
            </a:r>
          </a:p>
          <a:p>
            <a:pPr marL="582930" indent="-514350">
              <a:buFont typeface="+mj-lt"/>
              <a:buAutoNum type="alphaUcPeriod"/>
            </a:pPr>
            <a:r>
              <a:rPr lang="en-US" sz="4000" b="1" dirty="0" smtClean="0"/>
              <a:t>Seizure</a:t>
            </a:r>
          </a:p>
          <a:p>
            <a:pPr marL="582930" indent="-514350">
              <a:buFont typeface="+mj-lt"/>
              <a:buAutoNum type="alphaUcPeriod"/>
            </a:pPr>
            <a:r>
              <a:rPr lang="en-US" sz="4000" b="1" dirty="0" smtClean="0"/>
              <a:t>Stroke</a:t>
            </a:r>
          </a:p>
          <a:p>
            <a:pPr marL="582930" indent="-514350">
              <a:buFont typeface="+mj-lt"/>
              <a:buAutoNum type="alphaUcPeriod"/>
            </a:pPr>
            <a:r>
              <a:rPr lang="en-US" sz="4000" b="1" dirty="0" smtClean="0"/>
              <a:t>Amnesia </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7</a:t>
            </a:r>
            <a:endParaRPr lang="en-US" sz="2000" b="1" dirty="0">
              <a:solidFill>
                <a:schemeClr val="bg1"/>
              </a:solidFill>
            </a:endParaRPr>
          </a:p>
        </p:txBody>
      </p:sp>
    </p:spTree>
    <p:extLst>
      <p:ext uri="{BB962C8B-B14F-4D97-AF65-F5344CB8AC3E}">
        <p14:creationId xmlns:p14="http://schemas.microsoft.com/office/powerpoint/2010/main" xmlns="" val="551475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09800"/>
          </a:xfrm>
        </p:spPr>
        <p:txBody>
          <a:bodyPr anchor="t">
            <a:noAutofit/>
          </a:bodyPr>
          <a:lstStyle/>
          <a:p>
            <a:r>
              <a:rPr lang="en-US" sz="3600" b="1" dirty="0" smtClean="0">
                <a:solidFill>
                  <a:schemeClr val="accent1">
                    <a:lumMod val="75000"/>
                  </a:schemeClr>
                </a:solidFill>
              </a:rPr>
              <a:t>5. What is the structure and location of the capillaries?</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811530" indent="-742950">
              <a:buFont typeface="+mj-lt"/>
              <a:buAutoNum type="alphaUcPeriod"/>
            </a:pPr>
            <a:r>
              <a:rPr lang="en-US" sz="2600" b="1" dirty="0" smtClean="0"/>
              <a:t>Thin-walled and carry blood away from heart</a:t>
            </a:r>
          </a:p>
          <a:p>
            <a:pPr marL="811530" indent="-742950">
              <a:buFont typeface="+mj-lt"/>
              <a:buAutoNum type="alphaUcPeriod"/>
            </a:pPr>
            <a:r>
              <a:rPr lang="en-US" sz="2600" b="1" dirty="0" smtClean="0"/>
              <a:t>Thin-walled and carry blood between arteries and veins</a:t>
            </a:r>
          </a:p>
          <a:p>
            <a:pPr marL="811530" indent="-742950">
              <a:buFont typeface="+mj-lt"/>
              <a:buAutoNum type="alphaUcPeriod"/>
            </a:pPr>
            <a:r>
              <a:rPr lang="en-US" sz="2600" b="1" dirty="0" smtClean="0"/>
              <a:t>Thick-walled and carry blood back to heart</a:t>
            </a:r>
          </a:p>
          <a:p>
            <a:pPr marL="811530" indent="-742950">
              <a:buFont typeface="+mj-lt"/>
              <a:buAutoNum type="alphaUcPeriod"/>
            </a:pPr>
            <a:r>
              <a:rPr lang="en-US" sz="2600" b="1" dirty="0" smtClean="0"/>
              <a:t>Valves that move blood inside the heart</a:t>
            </a:r>
            <a:endParaRPr lang="en-US" sz="26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7</a:t>
            </a:r>
            <a:endParaRPr lang="en-US" sz="2000" b="1" dirty="0">
              <a:solidFill>
                <a:schemeClr val="bg1"/>
              </a:solidFill>
            </a:endParaRPr>
          </a:p>
        </p:txBody>
      </p:sp>
    </p:spTree>
    <p:extLst>
      <p:ext uri="{BB962C8B-B14F-4D97-AF65-F5344CB8AC3E}">
        <p14:creationId xmlns:p14="http://schemas.microsoft.com/office/powerpoint/2010/main" xmlns="" val="285813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75000"/>
                  </a:schemeClr>
                </a:solidFill>
              </a:rPr>
              <a:t>Constructed Response</a:t>
            </a:r>
            <a:endParaRPr lang="en-US" b="1" dirty="0">
              <a:solidFill>
                <a:schemeClr val="accent1">
                  <a:lumMod val="75000"/>
                </a:schemeClr>
              </a:solidFill>
            </a:endParaRPr>
          </a:p>
        </p:txBody>
      </p:sp>
      <p:sp>
        <p:nvSpPr>
          <p:cNvPr id="3" name="Content Placeholder 2"/>
          <p:cNvSpPr>
            <a:spLocks noGrp="1"/>
          </p:cNvSpPr>
          <p:nvPr>
            <p:ph idx="1"/>
          </p:nvPr>
        </p:nvSpPr>
        <p:spPr/>
        <p:txBody>
          <a:bodyPr>
            <a:noAutofit/>
          </a:bodyPr>
          <a:lstStyle/>
          <a:p>
            <a:pPr marL="68580" indent="0">
              <a:buNone/>
            </a:pPr>
            <a:r>
              <a:rPr lang="en-US" sz="4000" b="1" dirty="0" smtClean="0"/>
              <a:t>Explain how the lungs move air in and out of the body.  Make sure to explain the roles of the diaphragm and the alveoli.</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8</a:t>
            </a:r>
            <a:endParaRPr lang="en-US" sz="2000" b="1" dirty="0">
              <a:solidFill>
                <a:schemeClr val="bg1"/>
              </a:solidFill>
            </a:endParaRPr>
          </a:p>
        </p:txBody>
      </p:sp>
    </p:spTree>
    <p:extLst>
      <p:ext uri="{BB962C8B-B14F-4D97-AF65-F5344CB8AC3E}">
        <p14:creationId xmlns:p14="http://schemas.microsoft.com/office/powerpoint/2010/main" xmlns="" val="397566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rmAutofit/>
          </a:bodyPr>
          <a:lstStyle/>
          <a:p>
            <a:r>
              <a:rPr lang="en-US" b="1" dirty="0" smtClean="0">
                <a:solidFill>
                  <a:schemeClr val="accent1">
                    <a:lumMod val="75000"/>
                  </a:schemeClr>
                </a:solidFill>
              </a:rPr>
              <a:t>2. Which of the following is a function of the blood?</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rmAutofit fontScale="85000" lnSpcReduction="10000"/>
          </a:bodyPr>
          <a:lstStyle/>
          <a:p>
            <a:pPr marL="811530" indent="-742950">
              <a:buFont typeface="+mj-lt"/>
              <a:buAutoNum type="alphaUcPeriod"/>
            </a:pPr>
            <a:r>
              <a:rPr lang="en-US" sz="4000" b="1" dirty="0" smtClean="0"/>
              <a:t>Transports nutrients and other substances to body cells</a:t>
            </a:r>
          </a:p>
          <a:p>
            <a:pPr marL="811530" indent="-742950">
              <a:buFont typeface="+mj-lt"/>
              <a:buAutoNum type="alphaUcPeriod"/>
            </a:pPr>
            <a:r>
              <a:rPr lang="en-US" sz="4000" b="1" dirty="0" smtClean="0"/>
              <a:t>Carries saliva to the mouth</a:t>
            </a:r>
          </a:p>
          <a:p>
            <a:pPr marL="811530" indent="-742950">
              <a:buFont typeface="+mj-lt"/>
              <a:buAutoNum type="alphaUcPeriod"/>
            </a:pPr>
            <a:r>
              <a:rPr lang="en-US" sz="4000" b="1" dirty="0" smtClean="0"/>
              <a:t>Helps the joints move smoothly</a:t>
            </a:r>
          </a:p>
          <a:p>
            <a:pPr marL="811530" indent="-742950">
              <a:buFont typeface="+mj-lt"/>
              <a:buAutoNum type="alphaUcPeriod"/>
            </a:pPr>
            <a:r>
              <a:rPr lang="en-US" sz="4000" b="1" dirty="0" smtClean="0"/>
              <a:t>Transmits nerve signals to the cells</a:t>
            </a:r>
            <a:endParaRPr lang="en-US" sz="4000" b="1" dirty="0"/>
          </a:p>
        </p:txBody>
      </p:sp>
      <p:sp>
        <p:nvSpPr>
          <p:cNvPr id="4" name="TextBox 3"/>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1</a:t>
            </a:r>
            <a:endParaRPr lang="en-US" sz="2000" b="1" dirty="0">
              <a:solidFill>
                <a:schemeClr val="bg1"/>
              </a:solidFill>
            </a:endParaRPr>
          </a:p>
        </p:txBody>
      </p:sp>
    </p:spTree>
    <p:extLst>
      <p:ext uri="{BB962C8B-B14F-4D97-AF65-F5344CB8AC3E}">
        <p14:creationId xmlns:p14="http://schemas.microsoft.com/office/powerpoint/2010/main" xmlns="" val="2172221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09800"/>
          </a:xfrm>
        </p:spPr>
        <p:txBody>
          <a:bodyPr anchor="t">
            <a:noAutofit/>
          </a:bodyPr>
          <a:lstStyle/>
          <a:p>
            <a:r>
              <a:rPr lang="en-US" b="1" dirty="0" smtClean="0">
                <a:solidFill>
                  <a:schemeClr val="accent1">
                    <a:lumMod val="75000"/>
                  </a:schemeClr>
                </a:solidFill>
              </a:rPr>
              <a:t>3. After eating a slice of pizza, which path will the food take through your digestive system?</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Autofit/>
          </a:bodyPr>
          <a:lstStyle/>
          <a:p>
            <a:pPr marL="811530" indent="-742950">
              <a:buFont typeface="+mj-lt"/>
              <a:buAutoNum type="alphaUcPeriod"/>
            </a:pPr>
            <a:r>
              <a:rPr lang="en-US" b="1" dirty="0" smtClean="0"/>
              <a:t>Stomach, esophagus, small intestine, large intestine</a:t>
            </a:r>
          </a:p>
          <a:p>
            <a:pPr marL="811530" indent="-742950">
              <a:buFont typeface="+mj-lt"/>
              <a:buAutoNum type="alphaUcPeriod"/>
            </a:pPr>
            <a:r>
              <a:rPr lang="en-US" b="1" dirty="0" smtClean="0"/>
              <a:t>Stomach, small intestine, large intestine, esophagus</a:t>
            </a:r>
          </a:p>
          <a:p>
            <a:pPr marL="811530" indent="-742950">
              <a:buFont typeface="+mj-lt"/>
              <a:buAutoNum type="alphaUcPeriod"/>
            </a:pPr>
            <a:r>
              <a:rPr lang="en-US" b="1" dirty="0" smtClean="0"/>
              <a:t>Esophagus, stomach, large intestine, small intestine</a:t>
            </a:r>
          </a:p>
          <a:p>
            <a:pPr marL="811530" indent="-742950">
              <a:buFont typeface="+mj-lt"/>
              <a:buAutoNum type="alphaUcPeriod"/>
            </a:pPr>
            <a:r>
              <a:rPr lang="en-US" b="1" dirty="0" smtClean="0"/>
              <a:t>Esophagus, stomach, small intestine, large intestine</a:t>
            </a:r>
          </a:p>
        </p:txBody>
      </p:sp>
      <p:sp>
        <p:nvSpPr>
          <p:cNvPr id="4" name="TextBox 3"/>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1</a:t>
            </a:r>
            <a:endParaRPr lang="en-US" sz="2000" b="1" dirty="0">
              <a:solidFill>
                <a:schemeClr val="bg1"/>
              </a:solidFill>
            </a:endParaRPr>
          </a:p>
        </p:txBody>
      </p:sp>
    </p:spTree>
    <p:extLst>
      <p:ext uri="{BB962C8B-B14F-4D97-AF65-F5344CB8AC3E}">
        <p14:creationId xmlns:p14="http://schemas.microsoft.com/office/powerpoint/2010/main" xmlns="" val="288507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Autofit/>
          </a:bodyPr>
          <a:lstStyle/>
          <a:p>
            <a:r>
              <a:rPr lang="en-US" b="1" dirty="0" smtClean="0">
                <a:solidFill>
                  <a:schemeClr val="accent1">
                    <a:lumMod val="75000"/>
                  </a:schemeClr>
                </a:solidFill>
              </a:rPr>
              <a:t>4. Which of the following is NOT a function of the digestive system?</a:t>
            </a:r>
            <a:endParaRPr lang="en-US" b="1" dirty="0">
              <a:solidFill>
                <a:schemeClr val="accent1">
                  <a:lumMod val="75000"/>
                </a:schemeClr>
              </a:solidFill>
            </a:endParaRPr>
          </a:p>
        </p:txBody>
      </p:sp>
      <p:sp>
        <p:nvSpPr>
          <p:cNvPr id="3" name="Content Placeholder 2"/>
          <p:cNvSpPr>
            <a:spLocks noGrp="1"/>
          </p:cNvSpPr>
          <p:nvPr>
            <p:ph idx="1"/>
          </p:nvPr>
        </p:nvSpPr>
        <p:spPr>
          <a:xfrm>
            <a:off x="457200" y="3429000"/>
            <a:ext cx="8229600" cy="3048000"/>
          </a:xfrm>
        </p:spPr>
        <p:txBody>
          <a:bodyPr>
            <a:normAutofit/>
          </a:bodyPr>
          <a:lstStyle/>
          <a:p>
            <a:pPr marL="811530" indent="-742950">
              <a:buFont typeface="+mj-lt"/>
              <a:buAutoNum type="alphaUcPeriod"/>
            </a:pPr>
            <a:r>
              <a:rPr lang="en-US" sz="4000" b="1" dirty="0" smtClean="0"/>
              <a:t>Transports nerve signals</a:t>
            </a:r>
          </a:p>
          <a:p>
            <a:pPr marL="811530" indent="-742950">
              <a:buFont typeface="+mj-lt"/>
              <a:buAutoNum type="alphaUcPeriod"/>
            </a:pPr>
            <a:r>
              <a:rPr lang="en-US" sz="4000" b="1" dirty="0" smtClean="0"/>
              <a:t>Absorbs oxygen</a:t>
            </a:r>
          </a:p>
          <a:p>
            <a:pPr marL="811530" indent="-742950">
              <a:buFont typeface="+mj-lt"/>
              <a:buAutoNum type="alphaUcPeriod"/>
            </a:pPr>
            <a:r>
              <a:rPr lang="en-US" sz="4000" b="1" dirty="0" smtClean="0"/>
              <a:t>Absorbs nutrients</a:t>
            </a:r>
          </a:p>
          <a:p>
            <a:pPr marL="811530" indent="-742950">
              <a:buFont typeface="+mj-lt"/>
              <a:buAutoNum type="alphaUcPeriod"/>
            </a:pPr>
            <a:r>
              <a:rPr lang="en-US" sz="4000" b="1" dirty="0" smtClean="0"/>
              <a:t>Transports nutrients</a:t>
            </a: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1</a:t>
            </a:r>
            <a:endParaRPr lang="en-US" sz="2000" b="1" dirty="0">
              <a:solidFill>
                <a:schemeClr val="bg1"/>
              </a:solidFill>
            </a:endParaRPr>
          </a:p>
        </p:txBody>
      </p:sp>
    </p:spTree>
    <p:extLst>
      <p:ext uri="{BB962C8B-B14F-4D97-AF65-F5344CB8AC3E}">
        <p14:creationId xmlns:p14="http://schemas.microsoft.com/office/powerpoint/2010/main" xmlns="" val="382117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rmAutofit/>
          </a:bodyPr>
          <a:lstStyle/>
          <a:p>
            <a:r>
              <a:rPr lang="en-US" b="1" dirty="0" smtClean="0">
                <a:solidFill>
                  <a:schemeClr val="accent1">
                    <a:lumMod val="75000"/>
                  </a:schemeClr>
                </a:solidFill>
              </a:rPr>
              <a:t>5. </a:t>
            </a:r>
            <a:r>
              <a:rPr lang="en-US" b="1" dirty="0">
                <a:solidFill>
                  <a:schemeClr val="accent1">
                    <a:lumMod val="75000"/>
                  </a:schemeClr>
                </a:solidFill>
              </a:rPr>
              <a:t>Which of the following is TRUE about blood?</a:t>
            </a:r>
          </a:p>
        </p:txBody>
      </p:sp>
      <p:sp>
        <p:nvSpPr>
          <p:cNvPr id="3" name="Content Placeholder 2"/>
          <p:cNvSpPr>
            <a:spLocks noGrp="1"/>
          </p:cNvSpPr>
          <p:nvPr>
            <p:ph idx="1"/>
          </p:nvPr>
        </p:nvSpPr>
        <p:spPr>
          <a:xfrm>
            <a:off x="457200" y="2514600"/>
            <a:ext cx="8229600" cy="3962400"/>
          </a:xfrm>
        </p:spPr>
        <p:txBody>
          <a:bodyPr>
            <a:noAutofit/>
          </a:bodyPr>
          <a:lstStyle/>
          <a:p>
            <a:pPr marL="582930" indent="-514350">
              <a:buFont typeface="+mj-lt"/>
              <a:buAutoNum type="alphaUcPeriod"/>
            </a:pPr>
            <a:r>
              <a:rPr lang="en-US" sz="2800" b="1" dirty="0"/>
              <a:t>Blood both carries oxygen to cells and carries carbon dioxide away from cells.</a:t>
            </a:r>
          </a:p>
          <a:p>
            <a:pPr marL="582930" indent="-514350">
              <a:buFont typeface="+mj-lt"/>
              <a:buAutoNum type="alphaUcPeriod"/>
            </a:pPr>
            <a:r>
              <a:rPr lang="en-US" sz="2800" b="1" dirty="0"/>
              <a:t>Blood carries oxygen to cells but does not carry carbon dioxide away from cells.</a:t>
            </a:r>
          </a:p>
          <a:p>
            <a:pPr marL="582930" indent="-514350">
              <a:buFont typeface="+mj-lt"/>
              <a:buAutoNum type="alphaUcPeriod"/>
            </a:pPr>
            <a:r>
              <a:rPr lang="en-US" sz="2800" b="1" dirty="0"/>
              <a:t>Blood carries carbon dioxide away from cells but does not carry oxygen to cells.</a:t>
            </a:r>
          </a:p>
          <a:p>
            <a:pPr marL="582930" indent="-514350">
              <a:buFont typeface="+mj-lt"/>
              <a:buAutoNum type="alphaUcPeriod"/>
            </a:pPr>
            <a:r>
              <a:rPr lang="en-US" sz="2800" b="1" dirty="0"/>
              <a:t>Blood does not carry oxygen to cells and does not carry carbon dioxide away from cells.</a:t>
            </a:r>
            <a:endParaRPr lang="en-US" sz="2800" b="1" dirty="0" smtClean="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1</a:t>
            </a:r>
            <a:endParaRPr lang="en-US" sz="2000" b="1" dirty="0">
              <a:solidFill>
                <a:schemeClr val="bg1"/>
              </a:solidFill>
            </a:endParaRPr>
          </a:p>
        </p:txBody>
      </p:sp>
    </p:spTree>
    <p:extLst>
      <p:ext uri="{BB962C8B-B14F-4D97-AF65-F5344CB8AC3E}">
        <p14:creationId xmlns:p14="http://schemas.microsoft.com/office/powerpoint/2010/main" xmlns="" val="156790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75000"/>
                  </a:schemeClr>
                </a:solidFill>
              </a:rPr>
              <a:t>Constructed Response</a:t>
            </a:r>
            <a:endParaRPr lang="en-US" b="1" dirty="0">
              <a:solidFill>
                <a:schemeClr val="accent1">
                  <a:lumMod val="75000"/>
                </a:schemeClr>
              </a:solidFill>
            </a:endParaRPr>
          </a:p>
        </p:txBody>
      </p:sp>
      <p:sp>
        <p:nvSpPr>
          <p:cNvPr id="3" name="Content Placeholder 2"/>
          <p:cNvSpPr>
            <a:spLocks noGrp="1"/>
          </p:cNvSpPr>
          <p:nvPr>
            <p:ph idx="1"/>
          </p:nvPr>
        </p:nvSpPr>
        <p:spPr/>
        <p:txBody>
          <a:bodyPr>
            <a:noAutofit/>
          </a:bodyPr>
          <a:lstStyle/>
          <a:p>
            <a:pPr marL="68580" indent="0">
              <a:buNone/>
            </a:pPr>
            <a:r>
              <a:rPr lang="en-US" sz="4000" b="1" dirty="0" smtClean="0"/>
              <a:t>Pick two body systems that we have studied this year and explain how they work together to complete a job.  Make sure to use appropriate vocabulary.</a:t>
            </a:r>
            <a:endParaRPr lang="en-US" sz="4000" b="1" dirty="0"/>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2</a:t>
            </a:r>
            <a:endParaRPr lang="en-US" sz="2000" b="1" dirty="0">
              <a:solidFill>
                <a:schemeClr val="bg1"/>
              </a:solidFill>
            </a:endParaRPr>
          </a:p>
        </p:txBody>
      </p:sp>
    </p:spTree>
    <p:extLst>
      <p:ext uri="{BB962C8B-B14F-4D97-AF65-F5344CB8AC3E}">
        <p14:creationId xmlns:p14="http://schemas.microsoft.com/office/powerpoint/2010/main" xmlns="" val="1612952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09800"/>
          </a:xfrm>
        </p:spPr>
        <p:txBody>
          <a:bodyPr anchor="t">
            <a:noAutofit/>
          </a:bodyPr>
          <a:lstStyle/>
          <a:p>
            <a:r>
              <a:rPr lang="en-US" sz="3600" b="1" dirty="0" smtClean="0">
                <a:solidFill>
                  <a:schemeClr val="accent1">
                    <a:lumMod val="75000"/>
                  </a:schemeClr>
                </a:solidFill>
              </a:rPr>
              <a:t>1. </a:t>
            </a:r>
            <a:r>
              <a:rPr lang="en-US" sz="3200" b="1" dirty="0" smtClean="0">
                <a:solidFill>
                  <a:schemeClr val="accent1">
                    <a:lumMod val="75000"/>
                  </a:schemeClr>
                </a:solidFill>
              </a:rPr>
              <a:t>How </a:t>
            </a:r>
            <a:r>
              <a:rPr lang="en-US" sz="3200" b="1" dirty="0">
                <a:solidFill>
                  <a:schemeClr val="accent1">
                    <a:lumMod val="75000"/>
                  </a:schemeClr>
                </a:solidFill>
              </a:rPr>
              <a:t>do simple sugars, oxygen, and other molecules that are needed by cells of the body enter and exit the circulatory system?</a:t>
            </a:r>
          </a:p>
        </p:txBody>
      </p:sp>
      <p:sp>
        <p:nvSpPr>
          <p:cNvPr id="3" name="Content Placeholder 2"/>
          <p:cNvSpPr>
            <a:spLocks noGrp="1"/>
          </p:cNvSpPr>
          <p:nvPr>
            <p:ph idx="1"/>
          </p:nvPr>
        </p:nvSpPr>
        <p:spPr>
          <a:xfrm>
            <a:off x="457200" y="3429000"/>
            <a:ext cx="8229600" cy="3048000"/>
          </a:xfrm>
        </p:spPr>
        <p:txBody>
          <a:bodyPr>
            <a:noAutofit/>
          </a:bodyPr>
          <a:lstStyle/>
          <a:p>
            <a:pPr marL="525780" indent="-457200">
              <a:buFont typeface="+mj-lt"/>
              <a:buAutoNum type="alphaUcPeriod"/>
            </a:pPr>
            <a:r>
              <a:rPr lang="en-US" sz="2000" b="1" dirty="0"/>
              <a:t>Needed molecules pass through the walls of blood vessels of any size.</a:t>
            </a:r>
          </a:p>
          <a:p>
            <a:pPr marL="525780" indent="-457200">
              <a:buFont typeface="+mj-lt"/>
              <a:buAutoNum type="alphaUcPeriod"/>
            </a:pPr>
            <a:r>
              <a:rPr lang="en-US" sz="2000" b="1" dirty="0"/>
              <a:t>Needed molecules pass only through the walls of large blood vessels such as arteries</a:t>
            </a:r>
            <a:br>
              <a:rPr lang="en-US" sz="2000" b="1" dirty="0"/>
            </a:br>
            <a:r>
              <a:rPr lang="en-US" sz="2000" b="1" dirty="0"/>
              <a:t>and veins.</a:t>
            </a:r>
          </a:p>
          <a:p>
            <a:pPr marL="525780" indent="-457200">
              <a:buFont typeface="+mj-lt"/>
              <a:buAutoNum type="alphaUcPeriod"/>
            </a:pPr>
            <a:r>
              <a:rPr lang="en-US" sz="2000" b="1" dirty="0"/>
              <a:t>Needed molecules pass only through the walls of microscopically small blood vessels (capillaries).</a:t>
            </a:r>
          </a:p>
          <a:p>
            <a:pPr marL="525780" indent="-457200">
              <a:buFont typeface="+mj-lt"/>
              <a:buAutoNum type="alphaUcPeriod"/>
            </a:pPr>
            <a:r>
              <a:rPr lang="en-US" sz="2000" b="1" dirty="0"/>
              <a:t>Needed molecules do not pass through the walls of any blood vessels.</a:t>
            </a: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3</a:t>
            </a:r>
            <a:endParaRPr lang="en-US" sz="2000" b="1" dirty="0">
              <a:solidFill>
                <a:schemeClr val="bg1"/>
              </a:solidFill>
            </a:endParaRPr>
          </a:p>
        </p:txBody>
      </p:sp>
    </p:spTree>
    <p:extLst>
      <p:ext uri="{BB962C8B-B14F-4D97-AF65-F5344CB8AC3E}">
        <p14:creationId xmlns:p14="http://schemas.microsoft.com/office/powerpoint/2010/main" xmlns="" val="3777377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chor="t">
            <a:normAutofit fontScale="90000"/>
          </a:bodyPr>
          <a:lstStyle/>
          <a:p>
            <a:r>
              <a:rPr lang="en-US" b="1" dirty="0">
                <a:solidFill>
                  <a:schemeClr val="accent1">
                    <a:lumMod val="75000"/>
                  </a:schemeClr>
                </a:solidFill>
              </a:rPr>
              <a:t>2</a:t>
            </a:r>
            <a:r>
              <a:rPr lang="en-US" b="1" dirty="0" smtClean="0">
                <a:solidFill>
                  <a:schemeClr val="accent1">
                    <a:lumMod val="75000"/>
                  </a:schemeClr>
                </a:solidFill>
              </a:rPr>
              <a:t>. </a:t>
            </a:r>
            <a:r>
              <a:rPr lang="en-US" sz="3600" b="1" dirty="0">
                <a:solidFill>
                  <a:schemeClr val="accent1">
                    <a:lumMod val="75000"/>
                  </a:schemeClr>
                </a:solidFill>
              </a:rPr>
              <a:t>During digestion, what happens to the protein, complex carbohydrate, and fat molecules in food?</a:t>
            </a:r>
            <a:br>
              <a:rPr lang="en-US" sz="3600" b="1" dirty="0">
                <a:solidFill>
                  <a:schemeClr val="accent1">
                    <a:lumMod val="75000"/>
                  </a:schemeClr>
                </a:solidFill>
              </a:rPr>
            </a:br>
            <a:r>
              <a:rPr lang="en-US" sz="3600" b="1" dirty="0">
                <a:solidFill>
                  <a:schemeClr val="accent1">
                    <a:lumMod val="75000"/>
                  </a:schemeClr>
                </a:solidFill>
              </a:rPr>
              <a:t/>
            </a:r>
            <a:br>
              <a:rPr lang="en-US" sz="3600" b="1" dirty="0">
                <a:solidFill>
                  <a:schemeClr val="accent1">
                    <a:lumMod val="75000"/>
                  </a:schemeClr>
                </a:solidFill>
              </a:rPr>
            </a:br>
            <a:endParaRPr lang="en-US" sz="3600" b="1" dirty="0">
              <a:solidFill>
                <a:schemeClr val="accent1">
                  <a:lumMod val="75000"/>
                </a:schemeClr>
              </a:solidFill>
            </a:endParaRPr>
          </a:p>
        </p:txBody>
      </p:sp>
      <p:sp>
        <p:nvSpPr>
          <p:cNvPr id="3" name="Content Placeholder 2"/>
          <p:cNvSpPr>
            <a:spLocks noGrp="1"/>
          </p:cNvSpPr>
          <p:nvPr>
            <p:ph idx="1"/>
          </p:nvPr>
        </p:nvSpPr>
        <p:spPr>
          <a:xfrm>
            <a:off x="457200" y="2971800"/>
            <a:ext cx="8229600" cy="3505201"/>
          </a:xfrm>
        </p:spPr>
        <p:txBody>
          <a:bodyPr>
            <a:noAutofit/>
          </a:bodyPr>
          <a:lstStyle/>
          <a:p>
            <a:pPr marL="525780" indent="-457200">
              <a:buFont typeface="+mj-lt"/>
              <a:buAutoNum type="alphaUcPeriod"/>
            </a:pPr>
            <a:r>
              <a:rPr lang="en-US" b="1" dirty="0">
                <a:solidFill>
                  <a:schemeClr val="tx1"/>
                </a:solidFill>
              </a:rPr>
              <a:t>They are broken down into other protein, complex carbohydrate, and fat </a:t>
            </a:r>
            <a:r>
              <a:rPr lang="en-US" b="1" dirty="0" smtClean="0">
                <a:solidFill>
                  <a:schemeClr val="tx1"/>
                </a:solidFill>
              </a:rPr>
              <a:t>molecules.</a:t>
            </a:r>
          </a:p>
          <a:p>
            <a:pPr marL="525780" indent="-457200">
              <a:buFont typeface="+mj-lt"/>
              <a:buAutoNum type="alphaUcPeriod"/>
            </a:pPr>
            <a:r>
              <a:rPr lang="en-US" b="1" dirty="0" smtClean="0">
                <a:solidFill>
                  <a:schemeClr val="tx1"/>
                </a:solidFill>
              </a:rPr>
              <a:t>They </a:t>
            </a:r>
            <a:r>
              <a:rPr lang="en-US" b="1" dirty="0">
                <a:solidFill>
                  <a:schemeClr val="tx1"/>
                </a:solidFill>
              </a:rPr>
              <a:t>are broken down into carbon dioxide and </a:t>
            </a:r>
            <a:r>
              <a:rPr lang="en-US" b="1" dirty="0" smtClean="0">
                <a:solidFill>
                  <a:schemeClr val="tx1"/>
                </a:solidFill>
              </a:rPr>
              <a:t>water.</a:t>
            </a:r>
          </a:p>
          <a:p>
            <a:pPr marL="525780" indent="-457200">
              <a:buFont typeface="+mj-lt"/>
              <a:buAutoNum type="alphaUcPeriod"/>
            </a:pPr>
            <a:r>
              <a:rPr lang="en-US" b="1" dirty="0" smtClean="0">
                <a:solidFill>
                  <a:schemeClr val="tx1"/>
                </a:solidFill>
              </a:rPr>
              <a:t>They </a:t>
            </a:r>
            <a:r>
              <a:rPr lang="en-US" b="1" dirty="0">
                <a:solidFill>
                  <a:schemeClr val="tx1"/>
                </a:solidFill>
              </a:rPr>
              <a:t>are broken down into smaller molecules (subunits</a:t>
            </a:r>
            <a:r>
              <a:rPr lang="en-US" b="1" dirty="0" smtClean="0">
                <a:solidFill>
                  <a:schemeClr val="tx1"/>
                </a:solidFill>
              </a:rPr>
              <a:t>).</a:t>
            </a:r>
          </a:p>
          <a:p>
            <a:pPr marL="525780" indent="-457200">
              <a:buFont typeface="+mj-lt"/>
              <a:buAutoNum type="alphaUcPeriod"/>
            </a:pPr>
            <a:r>
              <a:rPr lang="en-US" b="1" dirty="0" smtClean="0">
                <a:solidFill>
                  <a:schemeClr val="tx1"/>
                </a:solidFill>
              </a:rPr>
              <a:t>Nothing </a:t>
            </a:r>
            <a:r>
              <a:rPr lang="en-US" b="1" dirty="0">
                <a:solidFill>
                  <a:schemeClr val="tx1"/>
                </a:solidFill>
              </a:rPr>
              <a:t>happens to them.  Other molecules are broken down during digestion but not protein, complex carbohydrate, or fat molecules.</a:t>
            </a:r>
            <a:endParaRPr lang="en-US" b="1" dirty="0" smtClean="0">
              <a:solidFill>
                <a:schemeClr val="tx1"/>
              </a:solidFill>
            </a:endParaRPr>
          </a:p>
        </p:txBody>
      </p:sp>
      <p:sp>
        <p:nvSpPr>
          <p:cNvPr id="5" name="TextBox 4"/>
          <p:cNvSpPr txBox="1"/>
          <p:nvPr/>
        </p:nvSpPr>
        <p:spPr>
          <a:xfrm>
            <a:off x="4724400" y="0"/>
            <a:ext cx="3429000" cy="400110"/>
          </a:xfrm>
          <a:prstGeom prst="rect">
            <a:avLst/>
          </a:prstGeom>
          <a:noFill/>
        </p:spPr>
        <p:txBody>
          <a:bodyPr wrap="square" rtlCol="0">
            <a:spAutoFit/>
          </a:bodyPr>
          <a:lstStyle/>
          <a:p>
            <a:r>
              <a:rPr lang="en-US" sz="2000" b="1" dirty="0" smtClean="0">
                <a:solidFill>
                  <a:schemeClr val="bg1"/>
                </a:solidFill>
              </a:rPr>
              <a:t>Human Body – Day 3</a:t>
            </a:r>
            <a:endParaRPr lang="en-US" sz="2000" b="1" dirty="0">
              <a:solidFill>
                <a:schemeClr val="bg1"/>
              </a:solidFill>
            </a:endParaRPr>
          </a:p>
        </p:txBody>
      </p:sp>
    </p:spTree>
    <p:extLst>
      <p:ext uri="{BB962C8B-B14F-4D97-AF65-F5344CB8AC3E}">
        <p14:creationId xmlns:p14="http://schemas.microsoft.com/office/powerpoint/2010/main" xmlns="" val="1009346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1332</TotalTime>
  <Words>1053</Words>
  <Application>Microsoft Office PowerPoint</Application>
  <PresentationFormat>On-screen Show (4:3)</PresentationFormat>
  <Paragraphs>130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Austin</vt:lpstr>
      <vt:lpstr>MSLs Cumulative Review</vt:lpstr>
      <vt:lpstr>1. When the body overheats, it produces sweat to cool off.  This is an example of the body trying to maintain a stable internal environment called _____.</vt:lpstr>
      <vt:lpstr>2. Which of the following is a function of the blood?</vt:lpstr>
      <vt:lpstr>3. After eating a slice of pizza, which path will the food take through your digestive system?</vt:lpstr>
      <vt:lpstr>4. Which of the following is NOT a function of the digestive system?</vt:lpstr>
      <vt:lpstr>5. Which of the following is TRUE about blood?</vt:lpstr>
      <vt:lpstr>Constructed Response</vt:lpstr>
      <vt:lpstr>1. How do simple sugars, oxygen, and other molecules that are needed by cells of the body enter and exit the circulatory system?</vt:lpstr>
      <vt:lpstr>2. During digestion, what happens to the protein, complex carbohydrate, and fat molecules in food?  </vt:lpstr>
      <vt:lpstr>3. A person measures the levels of carbon dioxide and oxygen in the blood before and after the blood passes through the lungs.  Which of the following pairs of graphs shows the changes in carbon dioxide and the changes in oxygen in the blood before and after passing through blood vessels in the lungs?</vt:lpstr>
      <vt:lpstr>4. Each of the following organs help remove waste products from the body and make up which system?           Liver, Kidney, Skin, Lungs</vt:lpstr>
      <vt:lpstr>5. Asthma is a medical condition that results in a problem with the respiratory system, what might happen in a person suffering from asthma?</vt:lpstr>
      <vt:lpstr>Constructed Response</vt:lpstr>
      <vt:lpstr>1. Fertilization occurs when…</vt:lpstr>
      <vt:lpstr>2. How does mechanical digestion help us process food?</vt:lpstr>
      <vt:lpstr>3. How does chemical digestion help us process food?</vt:lpstr>
      <vt:lpstr>4. During cellular respiration, your body uses which of the following to create energy for the cells?</vt:lpstr>
      <vt:lpstr>5. Which of the following could result if a fertilized cells fails to completely split apart?</vt:lpstr>
      <vt:lpstr>Constructed Response</vt:lpstr>
      <vt:lpstr>1. One symptom of illness is having a larger than normal number of blood cells.  Which type of blood cell might the doctor look for?</vt:lpstr>
      <vt:lpstr>2. Hiccups cause your regular breathing to be disrupted.  What body part is responsible for changes in breathing?</vt:lpstr>
      <vt:lpstr>3. Having too much water in the blood can be dangerous for the heart.  What organ might not be working properly if you have too much water in the blood?</vt:lpstr>
      <vt:lpstr>4. A broken or clogged blood vessel in the brain can lead to death because brain cells stop getting oxygen and cannot get rid of carbon dioxide.  What is this condition where blood flow to the brain has stopped?</vt:lpstr>
      <vt:lpstr>5. What is the structure and location of the capillaries?</vt:lpstr>
      <vt:lpstr>Constructed Response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MSLs Cumulative Review</dc:title>
  <dc:creator>Shannon Taylor</dc:creator>
  <cp:lastModifiedBy>ldavis2</cp:lastModifiedBy>
  <cp:revision>23</cp:revision>
  <dcterms:created xsi:type="dcterms:W3CDTF">2013-02-18T02:23:13Z</dcterms:created>
  <dcterms:modified xsi:type="dcterms:W3CDTF">2014-06-17T16:13:11Z</dcterms:modified>
</cp:coreProperties>
</file>