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57" r:id="rId8"/>
    <p:sldId id="281" r:id="rId9"/>
    <p:sldId id="263" r:id="rId10"/>
    <p:sldId id="264" r:id="rId11"/>
    <p:sldId id="265" r:id="rId12"/>
    <p:sldId id="266" r:id="rId13"/>
    <p:sldId id="267" r:id="rId14"/>
    <p:sldId id="268" r:id="rId15"/>
    <p:sldId id="271" r:id="rId16"/>
    <p:sldId id="272" r:id="rId17"/>
    <p:sldId id="273" r:id="rId18"/>
    <p:sldId id="274" r:id="rId19"/>
    <p:sldId id="275" r:id="rId20"/>
    <p:sldId id="269" r:id="rId21"/>
    <p:sldId id="276" r:id="rId22"/>
    <p:sldId id="277" r:id="rId23"/>
    <p:sldId id="278" r:id="rId24"/>
    <p:sldId id="279" r:id="rId25"/>
    <p:sldId id="280" r:id="rId26"/>
    <p:sldId id="270"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8F26E04-50BE-4E28-9D93-DCA7FBAC1E1B}" type="datetimeFigureOut">
              <a:rPr lang="en-US" smtClean="0"/>
              <a:pPr/>
              <a:t>6/17/2014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429F220-BCCC-4E6D-AF92-F5DFF9D80940}"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26E04-50BE-4E28-9D93-DCA7FBAC1E1B}" type="datetimeFigureOut">
              <a:rPr lang="en-US" smtClean="0"/>
              <a:pPr/>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26E04-50BE-4E28-9D93-DCA7FBAC1E1B}" type="datetimeFigureOut">
              <a:rPr lang="en-US" smtClean="0"/>
              <a:pPr/>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F26E04-50BE-4E28-9D93-DCA7FBAC1E1B}" type="datetimeFigureOut">
              <a:rPr lang="en-US" smtClean="0"/>
              <a:pPr/>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26E04-50BE-4E28-9D93-DCA7FBAC1E1B}" type="datetimeFigureOut">
              <a:rPr lang="en-US" smtClean="0"/>
              <a:pPr/>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8F26E04-50BE-4E28-9D93-DCA7FBAC1E1B}" type="datetimeFigureOut">
              <a:rPr lang="en-US" smtClean="0"/>
              <a:pPr/>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9F220-BCCC-4E6D-AF92-F5DFF9D80940}"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F26E04-50BE-4E28-9D93-DCA7FBAC1E1B}" type="datetimeFigureOut">
              <a:rPr lang="en-US" smtClean="0"/>
              <a:pPr/>
              <a:t>6/17/2014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26E04-50BE-4E28-9D93-DCA7FBAC1E1B}" type="datetimeFigureOut">
              <a:rPr lang="en-US" smtClean="0"/>
              <a:pPr/>
              <a:t>6/17/2014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26E04-50BE-4E28-9D93-DCA7FBAC1E1B}" type="datetimeFigureOut">
              <a:rPr lang="en-US" smtClean="0"/>
              <a:pPr/>
              <a:t>6/17/2014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8F26E04-50BE-4E28-9D93-DCA7FBAC1E1B}" type="datetimeFigureOut">
              <a:rPr lang="en-US" smtClean="0"/>
              <a:pPr/>
              <a:t>6/17/2014</a:t>
            </a:fld>
            <a:endParaRPr lang="en-US"/>
          </a:p>
        </p:txBody>
      </p:sp>
      <p:sp>
        <p:nvSpPr>
          <p:cNvPr id="7" name="Slide Number Placeholder 6"/>
          <p:cNvSpPr>
            <a:spLocks noGrp="1"/>
          </p:cNvSpPr>
          <p:nvPr>
            <p:ph type="sldNum" sz="quarter" idx="12"/>
          </p:nvPr>
        </p:nvSpPr>
        <p:spPr/>
        <p:txBody>
          <a:bodyPr/>
          <a:lstStyle/>
          <a:p>
            <a:fld id="{6429F220-BCCC-4E6D-AF92-F5DFF9D80940}"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26E04-50BE-4E28-9D93-DCA7FBAC1E1B}" type="datetimeFigureOut">
              <a:rPr lang="en-US" smtClean="0"/>
              <a:pPr/>
              <a:t>6/17/2014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8F26E04-50BE-4E28-9D93-DCA7FBAC1E1B}" type="datetimeFigureOut">
              <a:rPr lang="en-US" smtClean="0"/>
              <a:pPr/>
              <a:t>6/17/2014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429F220-BCCC-4E6D-AF92-F5DFF9D809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b="1" dirty="0" smtClean="0"/>
              <a:t>MSLs Cumulative Review</a:t>
            </a:r>
            <a:endParaRPr lang="en-US" sz="4000" b="1" dirty="0"/>
          </a:p>
        </p:txBody>
      </p:sp>
      <p:sp>
        <p:nvSpPr>
          <p:cNvPr id="3" name="Subtitle 2"/>
          <p:cNvSpPr>
            <a:spLocks noGrp="1"/>
          </p:cNvSpPr>
          <p:nvPr>
            <p:ph type="subTitle" idx="1"/>
          </p:nvPr>
        </p:nvSpPr>
        <p:spPr/>
        <p:txBody>
          <a:bodyPr>
            <a:normAutofit/>
          </a:bodyPr>
          <a:lstStyle/>
          <a:p>
            <a:r>
              <a:rPr lang="en-US" sz="3200" b="1" dirty="0" smtClean="0"/>
              <a:t>7</a:t>
            </a:r>
            <a:r>
              <a:rPr lang="en-US" sz="3200" b="1" baseline="30000" dirty="0" smtClean="0"/>
              <a:t>th</a:t>
            </a:r>
            <a:r>
              <a:rPr lang="en-US" sz="3200" b="1" dirty="0" smtClean="0"/>
              <a:t> Grade Science</a:t>
            </a:r>
            <a:endParaRPr lang="en-US" sz="3200" b="1" dirty="0"/>
          </a:p>
        </p:txBody>
      </p:sp>
    </p:spTree>
    <p:extLst>
      <p:ext uri="{BB962C8B-B14F-4D97-AF65-F5344CB8AC3E}">
        <p14:creationId xmlns:p14="http://schemas.microsoft.com/office/powerpoint/2010/main" xmlns="" val="839531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rmAutofit fontScale="90000"/>
          </a:bodyPr>
          <a:lstStyle/>
          <a:p>
            <a:r>
              <a:rPr lang="en-US" b="1" dirty="0">
                <a:solidFill>
                  <a:schemeClr val="accent1">
                    <a:lumMod val="75000"/>
                  </a:schemeClr>
                </a:solidFill>
              </a:rPr>
              <a:t>2</a:t>
            </a:r>
            <a:r>
              <a:rPr lang="en-US" b="1" dirty="0" smtClean="0">
                <a:solidFill>
                  <a:schemeClr val="accent1">
                    <a:lumMod val="75000"/>
                  </a:schemeClr>
                </a:solidFill>
              </a:rPr>
              <a:t>. </a:t>
            </a:r>
            <a:r>
              <a:rPr lang="en-US" sz="3600" b="1" dirty="0">
                <a:solidFill>
                  <a:schemeClr val="accent1">
                    <a:lumMod val="75000"/>
                  </a:schemeClr>
                </a:solidFill>
              </a:rPr>
              <a:t>In sexually reproducing organisms, such as humans, which of the following statements is TRUE about the DNA found in the cells of the children?</a:t>
            </a:r>
          </a:p>
        </p:txBody>
      </p:sp>
      <p:sp>
        <p:nvSpPr>
          <p:cNvPr id="3" name="Content Placeholder 2"/>
          <p:cNvSpPr>
            <a:spLocks noGrp="1"/>
          </p:cNvSpPr>
          <p:nvPr>
            <p:ph idx="1"/>
          </p:nvPr>
        </p:nvSpPr>
        <p:spPr>
          <a:xfrm>
            <a:off x="457200" y="3428999"/>
            <a:ext cx="8229600" cy="3048001"/>
          </a:xfrm>
        </p:spPr>
        <p:txBody>
          <a:bodyPr>
            <a:noAutofit/>
          </a:bodyPr>
          <a:lstStyle/>
          <a:p>
            <a:pPr marL="525780" indent="-457200">
              <a:buFont typeface="+mj-lt"/>
              <a:buAutoNum type="alphaUcPeriod"/>
            </a:pPr>
            <a:r>
              <a:rPr lang="en-US" b="1" dirty="0" smtClean="0"/>
              <a:t>A </a:t>
            </a:r>
            <a:r>
              <a:rPr lang="en-US" b="1" dirty="0"/>
              <a:t>little less than 50% of a son’s body cells contain some DNA from his mother.</a:t>
            </a:r>
          </a:p>
          <a:p>
            <a:pPr marL="525780" indent="-457200">
              <a:buFont typeface="+mj-lt"/>
              <a:buAutoNum type="alphaUcPeriod"/>
            </a:pPr>
            <a:r>
              <a:rPr lang="en-US" b="1" dirty="0" smtClean="0"/>
              <a:t>50</a:t>
            </a:r>
            <a:r>
              <a:rPr lang="en-US" b="1" dirty="0"/>
              <a:t>% of a son’s body cells contain some DNA from his mother.</a:t>
            </a:r>
          </a:p>
          <a:p>
            <a:pPr marL="525780" indent="-457200">
              <a:buFont typeface="+mj-lt"/>
              <a:buAutoNum type="alphaUcPeriod"/>
            </a:pPr>
            <a:r>
              <a:rPr lang="en-US" b="1" dirty="0" smtClean="0"/>
              <a:t>A </a:t>
            </a:r>
            <a:r>
              <a:rPr lang="en-US" b="1" dirty="0"/>
              <a:t>little more than 50% of a son’s body cells contain some DNA from his mother.</a:t>
            </a:r>
          </a:p>
          <a:p>
            <a:pPr marL="525780" indent="-457200">
              <a:buFont typeface="+mj-lt"/>
              <a:buAutoNum type="alphaUcPeriod"/>
            </a:pPr>
            <a:r>
              <a:rPr lang="en-US" b="1" dirty="0" smtClean="0"/>
              <a:t>100</a:t>
            </a:r>
            <a:r>
              <a:rPr lang="en-US" b="1" dirty="0"/>
              <a:t>% of a son’s body cells contain some DNA from his mother.</a:t>
            </a:r>
            <a:endParaRPr lang="en-US" b="1" dirty="0" smtClean="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3</a:t>
            </a:r>
            <a:endParaRPr lang="en-US" sz="2000" b="1" dirty="0">
              <a:solidFill>
                <a:schemeClr val="bg1"/>
              </a:solidFill>
            </a:endParaRPr>
          </a:p>
        </p:txBody>
      </p:sp>
    </p:spTree>
    <p:extLst>
      <p:ext uri="{BB962C8B-B14F-4D97-AF65-F5344CB8AC3E}">
        <p14:creationId xmlns:p14="http://schemas.microsoft.com/office/powerpoint/2010/main" xmlns="" val="1009346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209800"/>
          </a:xfrm>
        </p:spPr>
        <p:txBody>
          <a:bodyPr anchor="t">
            <a:noAutofit/>
          </a:bodyPr>
          <a:lstStyle/>
          <a:p>
            <a:r>
              <a:rPr lang="en-US" sz="2800" b="1" dirty="0">
                <a:solidFill>
                  <a:schemeClr val="accent1">
                    <a:lumMod val="75000"/>
                  </a:schemeClr>
                </a:solidFill>
              </a:rPr>
              <a:t>3</a:t>
            </a:r>
            <a:r>
              <a:rPr lang="en-US" sz="2800" b="1" dirty="0" smtClean="0">
                <a:solidFill>
                  <a:schemeClr val="accent1">
                    <a:lumMod val="75000"/>
                  </a:schemeClr>
                </a:solidFill>
              </a:rPr>
              <a:t>. </a:t>
            </a:r>
            <a:r>
              <a:rPr lang="en-US" sz="2800" b="1" dirty="0">
                <a:solidFill>
                  <a:schemeClr val="accent1">
                    <a:lumMod val="75000"/>
                  </a:schemeClr>
                </a:solidFill>
              </a:rPr>
              <a:t>Many different types of protein molecules are made within cells of an organism such as a human. Which of the following could be influenced by the actions of those protein molecules?</a:t>
            </a: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b="1" dirty="0" smtClean="0"/>
              <a:t>Both </a:t>
            </a:r>
            <a:r>
              <a:rPr lang="en-US" b="1" dirty="0"/>
              <a:t>a human’s physical characteristics and its behaviors</a:t>
            </a:r>
          </a:p>
          <a:p>
            <a:pPr marL="582930" indent="-514350">
              <a:buFont typeface="+mj-lt"/>
              <a:buAutoNum type="alphaUcPeriod"/>
            </a:pPr>
            <a:r>
              <a:rPr lang="en-US" b="1" dirty="0" smtClean="0"/>
              <a:t>A </a:t>
            </a:r>
            <a:r>
              <a:rPr lang="en-US" b="1" dirty="0"/>
              <a:t>human’s physical characteristics but not its </a:t>
            </a:r>
            <a:r>
              <a:rPr lang="en-US" b="1" dirty="0" smtClean="0"/>
              <a:t>behaviors</a:t>
            </a:r>
          </a:p>
          <a:p>
            <a:pPr marL="582930" indent="-514350">
              <a:buFont typeface="+mj-lt"/>
              <a:buAutoNum type="alphaUcPeriod"/>
            </a:pPr>
            <a:r>
              <a:rPr lang="en-US" b="1" dirty="0" smtClean="0"/>
              <a:t>A </a:t>
            </a:r>
            <a:r>
              <a:rPr lang="en-US" b="1" dirty="0"/>
              <a:t>human’s behaviors but not its physical characteristics</a:t>
            </a:r>
          </a:p>
          <a:p>
            <a:pPr marL="582930" indent="-514350">
              <a:buFont typeface="+mj-lt"/>
              <a:buAutoNum type="alphaUcPeriod"/>
            </a:pPr>
            <a:r>
              <a:rPr lang="en-US" b="1" dirty="0" smtClean="0"/>
              <a:t>Neither </a:t>
            </a:r>
            <a:r>
              <a:rPr lang="en-US" b="1" dirty="0"/>
              <a:t>a human’s physical characteristics nor its behaviors</a:t>
            </a:r>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3</a:t>
            </a:r>
            <a:endParaRPr lang="en-US" sz="2000" b="1" dirty="0">
              <a:solidFill>
                <a:schemeClr val="bg1"/>
              </a:solidFill>
            </a:endParaRPr>
          </a:p>
        </p:txBody>
      </p:sp>
    </p:spTree>
    <p:extLst>
      <p:ext uri="{BB962C8B-B14F-4D97-AF65-F5344CB8AC3E}">
        <p14:creationId xmlns:p14="http://schemas.microsoft.com/office/powerpoint/2010/main" xmlns="" val="2043135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sz="3200" b="1" dirty="0" smtClean="0">
                <a:solidFill>
                  <a:schemeClr val="accent1">
                    <a:lumMod val="75000"/>
                  </a:schemeClr>
                </a:solidFill>
              </a:rPr>
              <a:t>4. The eye color of children often resembles the eye color of their parents. Which of the following is genetically passed from parents to children?</a:t>
            </a:r>
            <a:endParaRPr lang="en-US" sz="3200"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2200" b="1" dirty="0"/>
              <a:t>Particles of color are passed from parents to </a:t>
            </a:r>
            <a:r>
              <a:rPr lang="en-US" sz="2200" b="1" dirty="0" smtClean="0"/>
              <a:t>children.</a:t>
            </a:r>
          </a:p>
          <a:p>
            <a:pPr marL="582930" indent="-514350">
              <a:buFont typeface="+mj-lt"/>
              <a:buAutoNum type="alphaUcPeriod"/>
            </a:pPr>
            <a:r>
              <a:rPr lang="en-US" sz="2200" b="1" dirty="0" smtClean="0"/>
              <a:t>Cells </a:t>
            </a:r>
            <a:r>
              <a:rPr lang="en-US" sz="2200" b="1" dirty="0"/>
              <a:t>that become the colored part of the eye are passed from parents to </a:t>
            </a:r>
            <a:r>
              <a:rPr lang="en-US" sz="2200" b="1" dirty="0" smtClean="0"/>
              <a:t>children.</a:t>
            </a:r>
          </a:p>
          <a:p>
            <a:pPr marL="582930" indent="-514350">
              <a:buFont typeface="+mj-lt"/>
              <a:buAutoNum type="alphaUcPeriod"/>
            </a:pPr>
            <a:r>
              <a:rPr lang="en-US" sz="2200" b="1" dirty="0" smtClean="0"/>
              <a:t>Molecules </a:t>
            </a:r>
            <a:r>
              <a:rPr lang="en-US" sz="2200" b="1" dirty="0"/>
              <a:t>that contain the information that determines eye color are passed from parents to </a:t>
            </a:r>
            <a:r>
              <a:rPr lang="en-US" sz="2200" b="1" dirty="0" smtClean="0"/>
              <a:t>children.</a:t>
            </a:r>
          </a:p>
          <a:p>
            <a:pPr marL="582930" indent="-514350">
              <a:buFont typeface="+mj-lt"/>
              <a:buAutoNum type="alphaUcPeriod"/>
            </a:pPr>
            <a:r>
              <a:rPr lang="en-US" sz="2200" b="1" dirty="0" smtClean="0"/>
              <a:t>Nothing </a:t>
            </a:r>
            <a:r>
              <a:rPr lang="en-US" sz="2200" b="1" dirty="0"/>
              <a:t>having anything to do with eye color is passed from parents to children.</a:t>
            </a:r>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3</a:t>
            </a:r>
            <a:endParaRPr lang="en-US" sz="2000" b="1" dirty="0">
              <a:solidFill>
                <a:schemeClr val="bg1"/>
              </a:solidFill>
            </a:endParaRPr>
          </a:p>
        </p:txBody>
      </p:sp>
    </p:spTree>
    <p:extLst>
      <p:ext uri="{BB962C8B-B14F-4D97-AF65-F5344CB8AC3E}">
        <p14:creationId xmlns:p14="http://schemas.microsoft.com/office/powerpoint/2010/main" xmlns="" val="973450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209800"/>
          </a:xfrm>
        </p:spPr>
        <p:txBody>
          <a:bodyPr anchor="t">
            <a:noAutofit/>
          </a:bodyPr>
          <a:lstStyle/>
          <a:p>
            <a:r>
              <a:rPr lang="en-US" sz="3400" b="1" dirty="0" smtClean="0">
                <a:solidFill>
                  <a:schemeClr val="accent1">
                    <a:lumMod val="75000"/>
                  </a:schemeClr>
                </a:solidFill>
              </a:rPr>
              <a:t>5. </a:t>
            </a:r>
            <a:r>
              <a:rPr lang="en-US" sz="3400" b="1" dirty="0">
                <a:solidFill>
                  <a:schemeClr val="accent1">
                    <a:lumMod val="75000"/>
                  </a:schemeClr>
                </a:solidFill>
              </a:rPr>
              <a:t>A cat gets into a fight, and the tips of both of its ears get torn off.  If the cat has kittens later, how will this affect the shapes of its kittens’ ears?</a:t>
            </a: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2600" b="1" dirty="0"/>
              <a:t>All of the kittens’ ears will be missing the </a:t>
            </a:r>
            <a:r>
              <a:rPr lang="en-US" sz="2600" b="1" dirty="0" smtClean="0"/>
              <a:t>tips.</a:t>
            </a:r>
          </a:p>
          <a:p>
            <a:pPr marL="582930" indent="-514350">
              <a:buFont typeface="+mj-lt"/>
              <a:buAutoNum type="alphaUcPeriod"/>
            </a:pPr>
            <a:r>
              <a:rPr lang="en-US" sz="2600" b="1" dirty="0" smtClean="0"/>
              <a:t>Some </a:t>
            </a:r>
            <a:r>
              <a:rPr lang="en-US" sz="2600" b="1" dirty="0"/>
              <a:t>of the kittens’ ears will be missing the </a:t>
            </a:r>
            <a:r>
              <a:rPr lang="en-US" sz="2600" b="1" dirty="0" smtClean="0"/>
              <a:t>tips.</a:t>
            </a:r>
          </a:p>
          <a:p>
            <a:pPr marL="582930" indent="-514350">
              <a:buFont typeface="+mj-lt"/>
              <a:buAutoNum type="alphaUcPeriod"/>
            </a:pPr>
            <a:r>
              <a:rPr lang="en-US" sz="2600" b="1" dirty="0" smtClean="0"/>
              <a:t>All </a:t>
            </a:r>
            <a:r>
              <a:rPr lang="en-US" sz="2600" b="1" dirty="0"/>
              <a:t>of the kittens’ ears will be slightly </a:t>
            </a:r>
            <a:r>
              <a:rPr lang="en-US" sz="2600" b="1" dirty="0" smtClean="0"/>
              <a:t>smaller.</a:t>
            </a:r>
          </a:p>
          <a:p>
            <a:pPr marL="582930" indent="-514350">
              <a:buFont typeface="+mj-lt"/>
              <a:buAutoNum type="alphaUcPeriod"/>
            </a:pPr>
            <a:r>
              <a:rPr lang="en-US" sz="2600" b="1" dirty="0" smtClean="0"/>
              <a:t>It </a:t>
            </a:r>
            <a:r>
              <a:rPr lang="en-US" sz="2600" b="1" dirty="0"/>
              <a:t>will have no effect on the ears of any of the kittens.</a:t>
            </a:r>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3</a:t>
            </a:r>
            <a:endParaRPr lang="en-US" sz="2000" b="1" dirty="0">
              <a:solidFill>
                <a:schemeClr val="bg1"/>
              </a:solidFill>
            </a:endParaRPr>
          </a:p>
        </p:txBody>
      </p:sp>
    </p:spTree>
    <p:extLst>
      <p:ext uri="{BB962C8B-B14F-4D97-AF65-F5344CB8AC3E}">
        <p14:creationId xmlns:p14="http://schemas.microsoft.com/office/powerpoint/2010/main" xmlns="" val="1546819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lumMod val="75000"/>
                  </a:schemeClr>
                </a:solidFill>
              </a:rPr>
              <a:t>Constructed Response</a:t>
            </a:r>
            <a:endParaRPr lang="en-US" b="1" dirty="0">
              <a:solidFill>
                <a:schemeClr val="accent1">
                  <a:lumMod val="75000"/>
                </a:schemeClr>
              </a:solidFill>
            </a:endParaRPr>
          </a:p>
        </p:txBody>
      </p:sp>
      <p:sp>
        <p:nvSpPr>
          <p:cNvPr id="3" name="Content Placeholder 2"/>
          <p:cNvSpPr>
            <a:spLocks noGrp="1"/>
          </p:cNvSpPr>
          <p:nvPr>
            <p:ph idx="1"/>
          </p:nvPr>
        </p:nvSpPr>
        <p:spPr/>
        <p:txBody>
          <a:bodyPr>
            <a:noAutofit/>
          </a:bodyPr>
          <a:lstStyle/>
          <a:p>
            <a:pPr marL="68580" indent="0">
              <a:buNone/>
            </a:pPr>
            <a:r>
              <a:rPr lang="en-US" sz="3600" b="1" dirty="0" smtClean="0"/>
              <a:t>Pick one human trait and explain how it can be impacted by the environment or a person’s behaviors.  Make sure to use appropriate vocabulary.</a:t>
            </a:r>
            <a:endParaRPr lang="en-US" sz="36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4</a:t>
            </a:r>
            <a:endParaRPr lang="en-US" sz="2000" b="1" dirty="0">
              <a:solidFill>
                <a:schemeClr val="bg1"/>
              </a:solidFill>
            </a:endParaRPr>
          </a:p>
        </p:txBody>
      </p:sp>
    </p:spTree>
    <p:extLst>
      <p:ext uri="{BB962C8B-B14F-4D97-AF65-F5344CB8AC3E}">
        <p14:creationId xmlns:p14="http://schemas.microsoft.com/office/powerpoint/2010/main" xmlns="" val="497070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7664"/>
            <a:ext cx="8229600" cy="1563136"/>
          </a:xfrm>
        </p:spPr>
        <p:txBody>
          <a:bodyPr anchor="t">
            <a:noAutofit/>
          </a:bodyPr>
          <a:lstStyle/>
          <a:p>
            <a:r>
              <a:rPr lang="en-US" sz="2400" b="1" dirty="0">
                <a:solidFill>
                  <a:schemeClr val="accent1">
                    <a:lumMod val="75000"/>
                  </a:schemeClr>
                </a:solidFill>
              </a:rPr>
              <a:t>1</a:t>
            </a:r>
            <a:r>
              <a:rPr lang="en-US" sz="2400" b="1" dirty="0" smtClean="0">
                <a:solidFill>
                  <a:schemeClr val="accent1">
                    <a:lumMod val="75000"/>
                  </a:schemeClr>
                </a:solidFill>
              </a:rPr>
              <a:t>. Sea </a:t>
            </a:r>
            <a:r>
              <a:rPr lang="en-US" sz="2400" b="1" dirty="0">
                <a:solidFill>
                  <a:schemeClr val="accent1">
                    <a:lumMod val="75000"/>
                  </a:schemeClr>
                </a:solidFill>
              </a:rPr>
              <a:t>anemones </a:t>
            </a:r>
            <a:r>
              <a:rPr lang="en-US" sz="2400" b="1" dirty="0" smtClean="0">
                <a:solidFill>
                  <a:schemeClr val="accent1">
                    <a:lumMod val="75000"/>
                  </a:schemeClr>
                </a:solidFill>
              </a:rPr>
              <a:t>reproduce asexually by budding where one </a:t>
            </a:r>
            <a:r>
              <a:rPr lang="en-US" sz="2400" b="1" dirty="0">
                <a:solidFill>
                  <a:schemeClr val="accent1">
                    <a:lumMod val="75000"/>
                  </a:schemeClr>
                </a:solidFill>
              </a:rPr>
              <a:t>or more offspring split off from the </a:t>
            </a:r>
            <a:r>
              <a:rPr lang="en-US" sz="2400" b="1" dirty="0" smtClean="0">
                <a:solidFill>
                  <a:schemeClr val="accent1">
                    <a:lumMod val="75000"/>
                  </a:schemeClr>
                </a:solidFill>
              </a:rPr>
              <a:t>parent. </a:t>
            </a:r>
            <a:r>
              <a:rPr lang="en-US" sz="2400" b="1" dirty="0">
                <a:solidFill>
                  <a:schemeClr val="accent1">
                    <a:lumMod val="75000"/>
                  </a:schemeClr>
                </a:solidFill>
              </a:rPr>
              <a:t>How much of the offspring’s DNA is the same as its parent’s DNA in this type of reproduction?</a:t>
            </a:r>
          </a:p>
        </p:txBody>
      </p:sp>
      <p:sp>
        <p:nvSpPr>
          <p:cNvPr id="3" name="Content Placeholder 2"/>
          <p:cNvSpPr>
            <a:spLocks noGrp="1"/>
          </p:cNvSpPr>
          <p:nvPr>
            <p:ph idx="1"/>
          </p:nvPr>
        </p:nvSpPr>
        <p:spPr>
          <a:xfrm>
            <a:off x="457200" y="2895600"/>
            <a:ext cx="8229600" cy="3581400"/>
          </a:xfrm>
        </p:spPr>
        <p:txBody>
          <a:bodyPr>
            <a:noAutofit/>
          </a:bodyPr>
          <a:lstStyle/>
          <a:p>
            <a:pPr marL="582930" indent="-514350">
              <a:buFont typeface="+mj-lt"/>
              <a:buAutoNum type="alphaUcPeriod"/>
            </a:pPr>
            <a:r>
              <a:rPr lang="en-US" sz="2800" b="1" dirty="0" smtClean="0"/>
              <a:t>All </a:t>
            </a:r>
            <a:r>
              <a:rPr lang="en-US" sz="2800" b="1" dirty="0"/>
              <a:t>of </a:t>
            </a:r>
            <a:r>
              <a:rPr lang="en-US" sz="2800" b="1" dirty="0" smtClean="0"/>
              <a:t>the DNA </a:t>
            </a:r>
            <a:r>
              <a:rPr lang="en-US" sz="2800" b="1" dirty="0"/>
              <a:t>is the same as </a:t>
            </a:r>
            <a:r>
              <a:rPr lang="en-US" sz="2800" b="1" dirty="0" smtClean="0"/>
              <a:t>one parent</a:t>
            </a:r>
          </a:p>
          <a:p>
            <a:pPr marL="582930" indent="-514350">
              <a:buFont typeface="+mj-lt"/>
              <a:buAutoNum type="alphaUcPeriod"/>
            </a:pPr>
            <a:r>
              <a:rPr lang="en-US" sz="2800" b="1" dirty="0" smtClean="0"/>
              <a:t>Half of the DNA is the same as one parent</a:t>
            </a:r>
          </a:p>
          <a:p>
            <a:pPr marL="582930" indent="-514350">
              <a:buFont typeface="+mj-lt"/>
              <a:buAutoNum type="alphaUcPeriod"/>
            </a:pPr>
            <a:r>
              <a:rPr lang="en-US" sz="2800" b="1" dirty="0" smtClean="0"/>
              <a:t>None </a:t>
            </a:r>
            <a:r>
              <a:rPr lang="en-US" sz="2800" b="1" dirty="0"/>
              <a:t>of the </a:t>
            </a:r>
            <a:r>
              <a:rPr lang="en-US" sz="2800" b="1" dirty="0" smtClean="0"/>
              <a:t>DNA is the same as its parent</a:t>
            </a:r>
          </a:p>
          <a:p>
            <a:pPr marL="582930" indent="-514350">
              <a:buFont typeface="+mj-lt"/>
              <a:buAutoNum type="alphaUcPeriod"/>
            </a:pPr>
            <a:r>
              <a:rPr lang="en-US" sz="2800" b="1" dirty="0" smtClean="0"/>
              <a:t>Two-thirds of the DNA is the same at its parent</a:t>
            </a:r>
            <a:endParaRPr lang="en-US" sz="28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5</a:t>
            </a:r>
            <a:endParaRPr lang="en-US" sz="2000" b="1" dirty="0">
              <a:solidFill>
                <a:schemeClr val="bg1"/>
              </a:solidFill>
            </a:endParaRPr>
          </a:p>
        </p:txBody>
      </p:sp>
      <p:pic>
        <p:nvPicPr>
          <p:cNvPr id="12290" name="Picture 2" descr="http://3.bp.blogspot.com/-2kbNfFE9HfA/UJjy19ZDHmI/AAAAAAAACsU/lobpRPctldo/s1600/sea+anemone1.jpg"/>
          <p:cNvPicPr>
            <a:picLocks noChangeAspect="1" noChangeArrowheads="1"/>
          </p:cNvPicPr>
          <p:nvPr/>
        </p:nvPicPr>
        <p:blipFill>
          <a:blip r:embed="rId2" cstate="print"/>
          <a:srcRect/>
          <a:stretch>
            <a:fillRect/>
          </a:stretch>
        </p:blipFill>
        <p:spPr bwMode="auto">
          <a:xfrm>
            <a:off x="6524625" y="4991099"/>
            <a:ext cx="2619375" cy="1866901"/>
          </a:xfrm>
          <a:prstGeom prst="rect">
            <a:avLst/>
          </a:prstGeom>
          <a:noFill/>
        </p:spPr>
      </p:pic>
    </p:spTree>
    <p:extLst>
      <p:ext uri="{BB962C8B-B14F-4D97-AF65-F5344CB8AC3E}">
        <p14:creationId xmlns:p14="http://schemas.microsoft.com/office/powerpoint/2010/main" xmlns="" val="1635081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sz="2600" b="1" dirty="0" smtClean="0">
                <a:solidFill>
                  <a:schemeClr val="accent1">
                    <a:lumMod val="75000"/>
                  </a:schemeClr>
                </a:solidFill>
              </a:rPr>
              <a:t>2. Hemophilia is a sex-linked recessive disorder found on the X chromosome.  A male with hemophilia marries a female that is not a carrier of the disorder.  If they have a male child, what are the chances that he will have hemophilia?</a:t>
            </a:r>
            <a:br>
              <a:rPr lang="en-US" sz="2600" b="1" dirty="0" smtClean="0">
                <a:solidFill>
                  <a:schemeClr val="accent1">
                    <a:lumMod val="75000"/>
                  </a:schemeClr>
                </a:solidFill>
              </a:rPr>
            </a:br>
            <a:r>
              <a:rPr lang="en-US" sz="2600" b="1" dirty="0" smtClean="0">
                <a:solidFill>
                  <a:schemeClr val="accent1">
                    <a:lumMod val="75000"/>
                  </a:schemeClr>
                </a:solidFill>
              </a:rPr>
              <a:t>(Hint:  Use a </a:t>
            </a:r>
            <a:r>
              <a:rPr lang="en-US" sz="2600" b="1" dirty="0" err="1" smtClean="0">
                <a:solidFill>
                  <a:schemeClr val="accent1">
                    <a:lumMod val="75000"/>
                  </a:schemeClr>
                </a:solidFill>
              </a:rPr>
              <a:t>Punnett</a:t>
            </a:r>
            <a:r>
              <a:rPr lang="en-US" sz="2600" b="1" dirty="0" smtClean="0">
                <a:solidFill>
                  <a:schemeClr val="accent1">
                    <a:lumMod val="75000"/>
                  </a:schemeClr>
                </a:solidFill>
              </a:rPr>
              <a:t> square to figure this out.)</a:t>
            </a:r>
            <a:r>
              <a:rPr lang="en-US" sz="2600" dirty="0" smtClean="0"/>
              <a:t> </a:t>
            </a:r>
            <a:endParaRPr lang="en-US" sz="2600" dirty="0"/>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4000" b="1" dirty="0" smtClean="0"/>
              <a:t>0%</a:t>
            </a:r>
          </a:p>
          <a:p>
            <a:pPr marL="582930" indent="-514350">
              <a:buFont typeface="+mj-lt"/>
              <a:buAutoNum type="alphaUcPeriod"/>
            </a:pPr>
            <a:r>
              <a:rPr lang="en-US" sz="4000" b="1" dirty="0" smtClean="0"/>
              <a:t>50%</a:t>
            </a:r>
          </a:p>
          <a:p>
            <a:pPr marL="582930" indent="-514350">
              <a:buFont typeface="+mj-lt"/>
              <a:buAutoNum type="alphaUcPeriod"/>
            </a:pPr>
            <a:r>
              <a:rPr lang="en-US" sz="4000" b="1" dirty="0" smtClean="0"/>
              <a:t>75%</a:t>
            </a:r>
          </a:p>
          <a:p>
            <a:pPr marL="582930" indent="-514350">
              <a:buFont typeface="+mj-lt"/>
              <a:buAutoNum type="alphaUcPeriod"/>
            </a:pPr>
            <a:r>
              <a:rPr lang="en-US" sz="4000" b="1" dirty="0" smtClean="0"/>
              <a:t>100%</a:t>
            </a:r>
            <a:endParaRPr lang="en-US" sz="4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5</a:t>
            </a:r>
            <a:endParaRPr lang="en-US" sz="2000"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067199304"/>
              </p:ext>
            </p:extLst>
          </p:nvPr>
        </p:nvGraphicFramePr>
        <p:xfrm>
          <a:off x="4724400" y="3886200"/>
          <a:ext cx="3158014" cy="2045335"/>
        </p:xfrm>
        <a:graphic>
          <a:graphicData uri="http://schemas.openxmlformats.org/drawingml/2006/table">
            <a:tbl>
              <a:tblPr firstRow="1" firstCol="1" bandRow="1">
                <a:tableStyleId>{5C22544A-7EE6-4342-B048-85BDC9FD1C3A}</a:tableStyleId>
              </a:tblPr>
              <a:tblGrid>
                <a:gridCol w="1579007"/>
                <a:gridCol w="1579007"/>
              </a:tblGrid>
              <a:tr h="998590">
                <a:tc>
                  <a:txBody>
                    <a:bodyPr/>
                    <a:lstStyle/>
                    <a:p>
                      <a:pPr marL="0" marR="0" algn="ctr">
                        <a:lnSpc>
                          <a:spcPct val="115000"/>
                        </a:lnSpc>
                        <a:spcBef>
                          <a:spcPts val="0"/>
                        </a:spcBef>
                        <a:spcAft>
                          <a:spcPts val="0"/>
                        </a:spcAft>
                      </a:pPr>
                      <a:r>
                        <a:rPr lang="en-US" sz="1000" dirty="0">
                          <a:effectLst/>
                        </a:rPr>
                        <a:t> </a:t>
                      </a:r>
                      <a:endParaRPr lang="en-US" sz="1200" dirty="0">
                        <a:effectLst/>
                        <a:latin typeface="Comic Sans MS"/>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000">
                          <a:effectLst/>
                        </a:rPr>
                        <a:t> </a:t>
                      </a:r>
                      <a:endParaRPr lang="en-US" sz="1200">
                        <a:effectLst/>
                        <a:latin typeface="Comic Sans MS"/>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46745">
                <a:tc>
                  <a:txBody>
                    <a:bodyPr/>
                    <a:lstStyle/>
                    <a:p>
                      <a:pPr marL="0" marR="0" algn="ctr">
                        <a:lnSpc>
                          <a:spcPct val="115000"/>
                        </a:lnSpc>
                        <a:spcBef>
                          <a:spcPts val="0"/>
                        </a:spcBef>
                        <a:spcAft>
                          <a:spcPts val="0"/>
                        </a:spcAft>
                      </a:pPr>
                      <a:r>
                        <a:rPr lang="en-US" sz="1000">
                          <a:effectLst/>
                        </a:rPr>
                        <a:t> </a:t>
                      </a:r>
                      <a:endParaRPr lang="en-US" sz="1200">
                        <a:effectLst/>
                        <a:latin typeface="Comic Sans MS"/>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000" dirty="0">
                          <a:effectLst/>
                        </a:rPr>
                        <a:t> </a:t>
                      </a:r>
                      <a:endParaRPr lang="en-US" sz="1200" dirty="0">
                        <a:effectLst/>
                        <a:latin typeface="Comic Sans MS"/>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905482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sz="2800" b="1" dirty="0" smtClean="0">
                <a:solidFill>
                  <a:schemeClr val="accent1">
                    <a:lumMod val="75000"/>
                  </a:schemeClr>
                </a:solidFill>
              </a:rPr>
              <a:t>3. </a:t>
            </a:r>
            <a:r>
              <a:rPr lang="en-US" sz="2800" b="1" dirty="0">
                <a:solidFill>
                  <a:schemeClr val="accent1">
                    <a:lumMod val="75000"/>
                  </a:schemeClr>
                </a:solidFill>
              </a:rPr>
              <a:t>After surgery, Joe needed a blood transfusion to replace lost blood.  His body will also help in healing by creating new body and blood cells through a process called </a:t>
            </a:r>
            <a:r>
              <a:rPr lang="en-US" sz="2800" b="1" dirty="0" smtClean="0">
                <a:solidFill>
                  <a:schemeClr val="accent1">
                    <a:lumMod val="75000"/>
                  </a:schemeClr>
                </a:solidFill>
              </a:rPr>
              <a:t>__________.</a:t>
            </a:r>
            <a:endParaRPr lang="en-US" sz="2800" dirty="0"/>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4000" b="1" dirty="0" smtClean="0"/>
              <a:t>Mitosis</a:t>
            </a:r>
          </a:p>
          <a:p>
            <a:pPr marL="582930" indent="-514350">
              <a:buFont typeface="+mj-lt"/>
              <a:buAutoNum type="alphaUcPeriod"/>
            </a:pPr>
            <a:r>
              <a:rPr lang="en-US" sz="4000" b="1" dirty="0" smtClean="0"/>
              <a:t>Meiosis</a:t>
            </a:r>
          </a:p>
          <a:p>
            <a:pPr marL="582930" indent="-514350">
              <a:buFont typeface="+mj-lt"/>
              <a:buAutoNum type="alphaUcPeriod"/>
            </a:pPr>
            <a:r>
              <a:rPr lang="en-US" sz="4000" b="1" dirty="0" smtClean="0"/>
              <a:t>Copying</a:t>
            </a:r>
          </a:p>
          <a:p>
            <a:pPr marL="582930" indent="-514350">
              <a:buFont typeface="+mj-lt"/>
              <a:buAutoNum type="alphaUcPeriod"/>
            </a:pPr>
            <a:r>
              <a:rPr lang="en-US" sz="4000" b="1" dirty="0" smtClean="0"/>
              <a:t>Blooding</a:t>
            </a:r>
            <a:endParaRPr lang="en-US" sz="4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5</a:t>
            </a:r>
            <a:endParaRPr lang="en-US" sz="2000" b="1" dirty="0">
              <a:solidFill>
                <a:schemeClr val="bg1"/>
              </a:solidFill>
            </a:endParaRPr>
          </a:p>
        </p:txBody>
      </p:sp>
    </p:spTree>
    <p:extLst>
      <p:ext uri="{BB962C8B-B14F-4D97-AF65-F5344CB8AC3E}">
        <p14:creationId xmlns:p14="http://schemas.microsoft.com/office/powerpoint/2010/main" xmlns="" val="905482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rmAutofit/>
          </a:bodyPr>
          <a:lstStyle/>
          <a:p>
            <a:r>
              <a:rPr lang="en-US" b="1" dirty="0" smtClean="0">
                <a:solidFill>
                  <a:schemeClr val="accent1">
                    <a:lumMod val="75000"/>
                  </a:schemeClr>
                </a:solidFill>
              </a:rPr>
              <a:t>4. What causes a child to be born with Down syndrome?</a:t>
            </a:r>
            <a:endParaRPr lang="en-US"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811530" indent="-742950">
              <a:buFont typeface="+mj-lt"/>
              <a:buAutoNum type="alphaUcPeriod"/>
            </a:pPr>
            <a:r>
              <a:rPr lang="en-US" sz="3600" b="1" dirty="0" smtClean="0"/>
              <a:t>The mother’s behavior during pregnancy.</a:t>
            </a:r>
          </a:p>
          <a:p>
            <a:pPr marL="811530" indent="-742950">
              <a:buFont typeface="+mj-lt"/>
              <a:buAutoNum type="alphaUcPeriod"/>
            </a:pPr>
            <a:r>
              <a:rPr lang="en-US" sz="3600" b="1" dirty="0" smtClean="0"/>
              <a:t>Their genetic make-up.</a:t>
            </a:r>
          </a:p>
          <a:p>
            <a:pPr marL="811530" indent="-742950">
              <a:buFont typeface="+mj-lt"/>
              <a:buAutoNum type="alphaUcPeriod"/>
            </a:pPr>
            <a:r>
              <a:rPr lang="en-US" sz="3600" b="1" dirty="0" smtClean="0"/>
              <a:t>Poor living conditions.</a:t>
            </a:r>
          </a:p>
          <a:p>
            <a:pPr marL="811530" indent="-742950">
              <a:buFont typeface="+mj-lt"/>
              <a:buAutoNum type="alphaUcPeriod"/>
            </a:pPr>
            <a:r>
              <a:rPr lang="en-US" sz="3600" b="1" dirty="0" smtClean="0"/>
              <a:t>The health of the grandparents.</a:t>
            </a:r>
            <a:endParaRPr lang="en-US" sz="36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5</a:t>
            </a:r>
            <a:endParaRPr lang="en-US" sz="2000" b="1" dirty="0">
              <a:solidFill>
                <a:schemeClr val="bg1"/>
              </a:solidFill>
            </a:endParaRPr>
          </a:p>
        </p:txBody>
      </p:sp>
    </p:spTree>
    <p:extLst>
      <p:ext uri="{BB962C8B-B14F-4D97-AF65-F5344CB8AC3E}">
        <p14:creationId xmlns:p14="http://schemas.microsoft.com/office/powerpoint/2010/main" xmlns="" val="905482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sz="2400" b="1" dirty="0" smtClean="0">
                <a:solidFill>
                  <a:schemeClr val="accent1">
                    <a:lumMod val="75000"/>
                  </a:schemeClr>
                </a:solidFill>
              </a:rPr>
              <a:t>5. </a:t>
            </a:r>
            <a:r>
              <a:rPr lang="en-US" sz="2400" b="1" dirty="0">
                <a:solidFill>
                  <a:schemeClr val="accent1">
                    <a:lumMod val="75000"/>
                  </a:schemeClr>
                </a:solidFill>
              </a:rPr>
              <a:t>Xavier and his identical twin, Monroe, were separated at birth.  Xavier was allowed to eat only junk food while Monroe ate a healthy diet.  Xavier is now 5 inches shorter than Monroe.  This evidence supports which of the following statements</a:t>
            </a:r>
            <a:r>
              <a:rPr lang="en-US" sz="2400" b="1" dirty="0" smtClean="0">
                <a:solidFill>
                  <a:schemeClr val="accent1">
                    <a:lumMod val="75000"/>
                  </a:schemeClr>
                </a:solidFill>
              </a:rPr>
              <a:t>? </a:t>
            </a:r>
            <a:endParaRPr lang="en-US" sz="2400"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b="1" dirty="0" smtClean="0"/>
              <a:t>Human characteristics are a product of genetics and lifestyle choices.</a:t>
            </a:r>
          </a:p>
          <a:p>
            <a:pPr marL="582930" indent="-514350">
              <a:buFont typeface="+mj-lt"/>
              <a:buAutoNum type="alphaUcPeriod"/>
            </a:pPr>
            <a:r>
              <a:rPr lang="en-US" b="1" dirty="0" smtClean="0"/>
              <a:t>Human characteristics are only due to genetics.</a:t>
            </a:r>
          </a:p>
          <a:p>
            <a:pPr marL="582930" indent="-514350">
              <a:buFont typeface="+mj-lt"/>
              <a:buAutoNum type="alphaUcPeriod"/>
            </a:pPr>
            <a:r>
              <a:rPr lang="en-US" b="1" dirty="0" smtClean="0"/>
              <a:t>Human characteristics are only due to lifestyle choices.</a:t>
            </a:r>
          </a:p>
          <a:p>
            <a:pPr marL="582930" indent="-514350">
              <a:buFont typeface="+mj-lt"/>
              <a:buAutoNum type="alphaUcPeriod"/>
            </a:pPr>
            <a:r>
              <a:rPr lang="en-US" b="1" dirty="0" smtClean="0"/>
              <a:t>Human characteristics are randomly determined and cannot be affected by our behaviors.</a:t>
            </a:r>
            <a:endParaRPr lang="en-US"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5</a:t>
            </a:r>
            <a:endParaRPr lang="en-US" sz="2000" b="1" dirty="0">
              <a:solidFill>
                <a:schemeClr val="bg1"/>
              </a:solidFill>
            </a:endParaRPr>
          </a:p>
        </p:txBody>
      </p:sp>
    </p:spTree>
    <p:extLst>
      <p:ext uri="{BB962C8B-B14F-4D97-AF65-F5344CB8AC3E}">
        <p14:creationId xmlns:p14="http://schemas.microsoft.com/office/powerpoint/2010/main" xmlns="" val="90548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371600"/>
          </a:xfrm>
        </p:spPr>
        <p:txBody>
          <a:bodyPr anchor="t">
            <a:noAutofit/>
          </a:bodyPr>
          <a:lstStyle/>
          <a:p>
            <a:r>
              <a:rPr lang="en-US" b="1" dirty="0" smtClean="0">
                <a:solidFill>
                  <a:schemeClr val="accent1">
                    <a:lumMod val="75000"/>
                  </a:schemeClr>
                </a:solidFill>
              </a:rPr>
              <a:t>1. What percent of the following offspring will show the recessive trait?</a:t>
            </a:r>
            <a:endParaRPr lang="en-US"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rmAutofit/>
          </a:bodyPr>
          <a:lstStyle/>
          <a:p>
            <a:pPr marL="811530" indent="-742950">
              <a:buFont typeface="+mj-lt"/>
              <a:buAutoNum type="alphaUcPeriod"/>
            </a:pPr>
            <a:r>
              <a:rPr lang="en-US" sz="4000" b="1" dirty="0" smtClean="0"/>
              <a:t>0%</a:t>
            </a:r>
          </a:p>
          <a:p>
            <a:pPr marL="811530" indent="-742950">
              <a:buFont typeface="+mj-lt"/>
              <a:buAutoNum type="alphaUcPeriod"/>
            </a:pPr>
            <a:r>
              <a:rPr lang="en-US" sz="4000" b="1" dirty="0" smtClean="0"/>
              <a:t>25%</a:t>
            </a:r>
          </a:p>
          <a:p>
            <a:pPr marL="811530" indent="-742950">
              <a:buFont typeface="+mj-lt"/>
              <a:buAutoNum type="alphaUcPeriod"/>
            </a:pPr>
            <a:r>
              <a:rPr lang="en-US" sz="4000" b="1" dirty="0" smtClean="0"/>
              <a:t>50%</a:t>
            </a:r>
          </a:p>
          <a:p>
            <a:pPr marL="811530" indent="-742950">
              <a:buFont typeface="+mj-lt"/>
              <a:buAutoNum type="alphaUcPeriod"/>
            </a:pPr>
            <a:r>
              <a:rPr lang="en-US" sz="4000" b="1" dirty="0" smtClean="0"/>
              <a:t>75%</a:t>
            </a:r>
            <a:endParaRPr lang="en-US" sz="4000" b="1" dirty="0"/>
          </a:p>
        </p:txBody>
      </p:sp>
      <p:pic>
        <p:nvPicPr>
          <p:cNvPr id="4098" name="Picture 2" descr="http://upload.wikimedia.org/wikipedia/commons/thumb/2/22/Punnett_Square.svg/220px-Punnett_Square.svg.png"/>
          <p:cNvPicPr>
            <a:picLocks noChangeAspect="1" noChangeArrowheads="1"/>
          </p:cNvPicPr>
          <p:nvPr/>
        </p:nvPicPr>
        <p:blipFill>
          <a:blip r:embed="rId2" cstate="print"/>
          <a:srcRect/>
          <a:stretch>
            <a:fillRect/>
          </a:stretch>
        </p:blipFill>
        <p:spPr bwMode="auto">
          <a:xfrm>
            <a:off x="3848100" y="2286000"/>
            <a:ext cx="4305300" cy="4305302"/>
          </a:xfrm>
          <a:prstGeom prst="rect">
            <a:avLst/>
          </a:prstGeom>
          <a:noFill/>
        </p:spPr>
      </p:pic>
      <p:sp>
        <p:nvSpPr>
          <p:cNvPr id="4" name="TextBox 3"/>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1</a:t>
            </a:r>
            <a:endParaRPr lang="en-US" sz="2000" b="1" dirty="0">
              <a:solidFill>
                <a:schemeClr val="bg1"/>
              </a:solidFill>
            </a:endParaRPr>
          </a:p>
        </p:txBody>
      </p:sp>
    </p:spTree>
    <p:extLst>
      <p:ext uri="{BB962C8B-B14F-4D97-AF65-F5344CB8AC3E}">
        <p14:creationId xmlns:p14="http://schemas.microsoft.com/office/powerpoint/2010/main" xmlns="" val="1995804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lumMod val="75000"/>
                  </a:schemeClr>
                </a:solidFill>
              </a:rPr>
              <a:t>Constructed Response</a:t>
            </a:r>
            <a:endParaRPr lang="en-US" b="1" dirty="0">
              <a:solidFill>
                <a:schemeClr val="accent1">
                  <a:lumMod val="75000"/>
                </a:schemeClr>
              </a:solidFill>
            </a:endParaRPr>
          </a:p>
        </p:txBody>
      </p:sp>
      <p:sp>
        <p:nvSpPr>
          <p:cNvPr id="3" name="Content Placeholder 2"/>
          <p:cNvSpPr>
            <a:spLocks noGrp="1"/>
          </p:cNvSpPr>
          <p:nvPr>
            <p:ph idx="1"/>
          </p:nvPr>
        </p:nvSpPr>
        <p:spPr>
          <a:xfrm>
            <a:off x="457200" y="2323652"/>
            <a:ext cx="8686800" cy="3508977"/>
          </a:xfrm>
        </p:spPr>
        <p:txBody>
          <a:bodyPr>
            <a:noAutofit/>
          </a:bodyPr>
          <a:lstStyle/>
          <a:p>
            <a:pPr marL="68580" indent="0">
              <a:buNone/>
            </a:pPr>
            <a:r>
              <a:rPr lang="en-US" sz="3200" b="1" dirty="0" smtClean="0"/>
              <a:t>Pick one genetic disease that we have discussed in class and provide a brief explanation.  Be sure to explain how the disease affects the person’s ability to survive.  Make sure to use appropriate vocabulary.</a:t>
            </a:r>
          </a:p>
          <a:p>
            <a:pPr marL="68580" indent="0">
              <a:buNone/>
            </a:pPr>
            <a:r>
              <a:rPr lang="en-US" sz="3200" b="1" dirty="0" smtClean="0"/>
              <a:t>You can do this with a bulleted list, a labeled diagram or a paragraph.</a:t>
            </a:r>
            <a:endParaRPr lang="en-US" sz="32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6</a:t>
            </a:r>
            <a:endParaRPr lang="en-US" sz="2000" b="1" dirty="0">
              <a:solidFill>
                <a:schemeClr val="bg1"/>
              </a:solidFill>
            </a:endParaRPr>
          </a:p>
        </p:txBody>
      </p:sp>
    </p:spTree>
    <p:extLst>
      <p:ext uri="{BB962C8B-B14F-4D97-AF65-F5344CB8AC3E}">
        <p14:creationId xmlns:p14="http://schemas.microsoft.com/office/powerpoint/2010/main" xmlns="" val="3005956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3512"/>
            <a:ext cx="8229600" cy="2215487"/>
          </a:xfrm>
        </p:spPr>
        <p:txBody>
          <a:bodyPr anchor="t">
            <a:noAutofit/>
          </a:bodyPr>
          <a:lstStyle/>
          <a:p>
            <a:r>
              <a:rPr lang="en-US" sz="3600" b="1" dirty="0" smtClean="0">
                <a:solidFill>
                  <a:schemeClr val="accent1">
                    <a:lumMod val="75000"/>
                  </a:schemeClr>
                </a:solidFill>
              </a:rPr>
              <a:t>1. </a:t>
            </a:r>
            <a:r>
              <a:rPr lang="en-US" sz="3200" b="1" dirty="0" smtClean="0">
                <a:solidFill>
                  <a:schemeClr val="accent1">
                    <a:lumMod val="75000"/>
                  </a:schemeClr>
                </a:solidFill>
              </a:rPr>
              <a:t>Look at the following pedigree.  Individuals that show the phenotype for the trait are shaded in black.  Carriers are NOT shown.  It must be a  </a:t>
            </a:r>
            <a:r>
              <a:rPr lang="en-US" sz="3200" dirty="0" smtClean="0"/>
              <a:t> </a:t>
            </a:r>
            <a:endParaRPr lang="en-US" sz="3200" dirty="0"/>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4000" b="1" dirty="0" smtClean="0"/>
              <a:t>A dominant trait</a:t>
            </a:r>
          </a:p>
          <a:p>
            <a:pPr marL="582930" indent="-514350">
              <a:buFont typeface="+mj-lt"/>
              <a:buAutoNum type="alphaUcPeriod"/>
            </a:pPr>
            <a:r>
              <a:rPr lang="en-US" sz="4000" b="1" dirty="0" smtClean="0"/>
              <a:t>A recessive trait</a:t>
            </a:r>
          </a:p>
          <a:p>
            <a:pPr marL="582930" indent="-514350">
              <a:buFont typeface="+mj-lt"/>
              <a:buAutoNum type="alphaUcPeriod"/>
            </a:pPr>
            <a:r>
              <a:rPr lang="en-US" sz="4000" b="1" dirty="0" smtClean="0"/>
              <a:t>A deadly trait</a:t>
            </a:r>
          </a:p>
          <a:p>
            <a:pPr marL="582930" indent="-514350">
              <a:buFont typeface="+mj-lt"/>
              <a:buAutoNum type="alphaUcPeriod"/>
            </a:pPr>
            <a:r>
              <a:rPr lang="en-US" sz="4000" b="1" dirty="0" smtClean="0"/>
              <a:t>A hybrid trait</a:t>
            </a:r>
            <a:endParaRPr lang="en-US" sz="4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7</a:t>
            </a:r>
            <a:endParaRPr lang="en-US" sz="2000" b="1" dirty="0">
              <a:solidFill>
                <a:schemeClr val="bg1"/>
              </a:solidFill>
            </a:endParaRPr>
          </a:p>
        </p:txBody>
      </p:sp>
      <p:pic>
        <p:nvPicPr>
          <p:cNvPr id="7" name="Picture 6" descr="pedigree"/>
          <p:cNvPicPr/>
          <p:nvPr/>
        </p:nvPicPr>
        <p:blipFill>
          <a:blip r:embed="rId2" cstate="print"/>
          <a:srcRect/>
          <a:stretch>
            <a:fillRect/>
          </a:stretch>
        </p:blipFill>
        <p:spPr bwMode="auto">
          <a:xfrm>
            <a:off x="5105400" y="3276600"/>
            <a:ext cx="3471545" cy="3124200"/>
          </a:xfrm>
          <a:prstGeom prst="rect">
            <a:avLst/>
          </a:prstGeom>
          <a:noFill/>
          <a:ln w="9525">
            <a:noFill/>
            <a:miter lim="800000"/>
            <a:headEnd/>
            <a:tailEnd/>
          </a:ln>
        </p:spPr>
      </p:pic>
    </p:spTree>
    <p:extLst>
      <p:ext uri="{BB962C8B-B14F-4D97-AF65-F5344CB8AC3E}">
        <p14:creationId xmlns:p14="http://schemas.microsoft.com/office/powerpoint/2010/main" xmlns="" val="2646537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b="1" dirty="0" smtClean="0">
                <a:solidFill>
                  <a:schemeClr val="accent1">
                    <a:lumMod val="75000"/>
                  </a:schemeClr>
                </a:solidFill>
              </a:rPr>
              <a:t>2. What is the unit of heredity that determines a particular trait? </a:t>
            </a:r>
            <a:endParaRPr lang="en-US"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4000" b="1" dirty="0" smtClean="0"/>
              <a:t>A phenotype</a:t>
            </a:r>
          </a:p>
          <a:p>
            <a:pPr marL="582930" indent="-514350">
              <a:buFont typeface="+mj-lt"/>
              <a:buAutoNum type="alphaUcPeriod"/>
            </a:pPr>
            <a:r>
              <a:rPr lang="en-US" sz="4000" b="1" dirty="0" smtClean="0"/>
              <a:t>A nucleus</a:t>
            </a:r>
          </a:p>
          <a:p>
            <a:pPr marL="582930" indent="-514350">
              <a:buFont typeface="+mj-lt"/>
              <a:buAutoNum type="alphaUcPeriod"/>
            </a:pPr>
            <a:r>
              <a:rPr lang="en-US" sz="4000" b="1" dirty="0" smtClean="0"/>
              <a:t>A chromosome</a:t>
            </a:r>
          </a:p>
          <a:p>
            <a:pPr marL="582930" indent="-514350">
              <a:buFont typeface="+mj-lt"/>
              <a:buAutoNum type="alphaUcPeriod"/>
            </a:pPr>
            <a:r>
              <a:rPr lang="en-US" sz="4000" b="1" dirty="0" smtClean="0"/>
              <a:t>A gene</a:t>
            </a:r>
            <a:endParaRPr lang="en-US" sz="4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7</a:t>
            </a:r>
            <a:endParaRPr lang="en-US" sz="2000" b="1" dirty="0">
              <a:solidFill>
                <a:schemeClr val="bg1"/>
              </a:solidFill>
            </a:endParaRPr>
          </a:p>
        </p:txBody>
      </p:sp>
    </p:spTree>
    <p:extLst>
      <p:ext uri="{BB962C8B-B14F-4D97-AF65-F5344CB8AC3E}">
        <p14:creationId xmlns:p14="http://schemas.microsoft.com/office/powerpoint/2010/main" xmlns="" val="1353953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sz="3600" b="1" dirty="0" smtClean="0">
                <a:solidFill>
                  <a:schemeClr val="accent1">
                    <a:lumMod val="75000"/>
                  </a:schemeClr>
                </a:solidFill>
              </a:rPr>
              <a:t>3. </a:t>
            </a:r>
            <a:r>
              <a:rPr lang="en-US" sz="3600" b="1" dirty="0">
                <a:solidFill>
                  <a:schemeClr val="accent1">
                    <a:lumMod val="75000"/>
                  </a:schemeClr>
                </a:solidFill>
              </a:rPr>
              <a:t>Rachel was born with wavy hair.  Her mom has straight hair and her dad has curly hair.  Wavy hair must be an example </a:t>
            </a:r>
            <a:r>
              <a:rPr lang="en-US" sz="3600" b="1" dirty="0" smtClean="0">
                <a:solidFill>
                  <a:schemeClr val="accent1">
                    <a:lumMod val="75000"/>
                  </a:schemeClr>
                </a:solidFill>
              </a:rPr>
              <a:t>of</a:t>
            </a:r>
            <a:endParaRPr lang="en-US" sz="3600"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4000" b="1" dirty="0" smtClean="0">
                <a:solidFill>
                  <a:schemeClr val="tx1"/>
                </a:solidFill>
              </a:rPr>
              <a:t>Complete dominance</a:t>
            </a:r>
          </a:p>
          <a:p>
            <a:pPr marL="582930" indent="-514350">
              <a:buFont typeface="+mj-lt"/>
              <a:buAutoNum type="alphaUcPeriod"/>
            </a:pPr>
            <a:r>
              <a:rPr lang="en-US" sz="4000" b="1" dirty="0" smtClean="0">
                <a:solidFill>
                  <a:schemeClr val="tx1"/>
                </a:solidFill>
              </a:rPr>
              <a:t>A sex-linked trait</a:t>
            </a:r>
          </a:p>
          <a:p>
            <a:pPr marL="582930" indent="-514350">
              <a:buFont typeface="+mj-lt"/>
              <a:buAutoNum type="alphaUcPeriod"/>
            </a:pPr>
            <a:r>
              <a:rPr lang="en-US" sz="4000" b="1" dirty="0" smtClean="0">
                <a:solidFill>
                  <a:schemeClr val="tx1"/>
                </a:solidFill>
              </a:rPr>
              <a:t>Incomplete dominance</a:t>
            </a:r>
          </a:p>
          <a:p>
            <a:pPr marL="582930" indent="-514350">
              <a:buFont typeface="+mj-lt"/>
              <a:buAutoNum type="alphaUcPeriod"/>
            </a:pPr>
            <a:r>
              <a:rPr lang="en-US" sz="4000" b="1" dirty="0" smtClean="0">
                <a:solidFill>
                  <a:schemeClr val="tx1"/>
                </a:solidFill>
              </a:rPr>
              <a:t>A mixed trait</a:t>
            </a:r>
            <a:endParaRPr lang="en-US" sz="4000" b="1" dirty="0">
              <a:solidFill>
                <a:schemeClr val="tx1"/>
              </a:solidFill>
            </a:endParaRPr>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7</a:t>
            </a:r>
            <a:endParaRPr lang="en-US" sz="2000" b="1" dirty="0">
              <a:solidFill>
                <a:schemeClr val="bg1"/>
              </a:solidFill>
            </a:endParaRPr>
          </a:p>
        </p:txBody>
      </p:sp>
    </p:spTree>
    <p:extLst>
      <p:ext uri="{BB962C8B-B14F-4D97-AF65-F5344CB8AC3E}">
        <p14:creationId xmlns:p14="http://schemas.microsoft.com/office/powerpoint/2010/main" xmlns="" val="1446159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b="1" dirty="0" smtClean="0">
                <a:solidFill>
                  <a:schemeClr val="accent1">
                    <a:lumMod val="75000"/>
                  </a:schemeClr>
                </a:solidFill>
              </a:rPr>
              <a:t>4. In order for any offspring to show a recessive trait, what must be true about the parents?</a:t>
            </a:r>
            <a:endParaRPr lang="en-US"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r>
              <a:rPr lang="en-US" sz="2600" b="1" dirty="0" smtClean="0"/>
              <a:t>Both parents must carry the recessive gene</a:t>
            </a:r>
          </a:p>
          <a:p>
            <a:r>
              <a:rPr lang="en-US" sz="2600" b="1" dirty="0" smtClean="0"/>
              <a:t>One of the parents much be pure-bred dominant for the recessive trait</a:t>
            </a:r>
          </a:p>
          <a:p>
            <a:r>
              <a:rPr lang="en-US" sz="2600" b="1" dirty="0" smtClean="0"/>
              <a:t>Both parents must also show the same recessive trait</a:t>
            </a:r>
          </a:p>
          <a:p>
            <a:r>
              <a:rPr lang="en-US" sz="2600" b="1" dirty="0" smtClean="0"/>
              <a:t>At least two grandparents must have the recessive trait</a:t>
            </a:r>
            <a:endParaRPr lang="en-US" sz="26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7</a:t>
            </a:r>
            <a:endParaRPr lang="en-US" sz="2000" b="1" dirty="0">
              <a:solidFill>
                <a:schemeClr val="bg1"/>
              </a:solidFill>
            </a:endParaRPr>
          </a:p>
        </p:txBody>
      </p:sp>
    </p:spTree>
    <p:extLst>
      <p:ext uri="{BB962C8B-B14F-4D97-AF65-F5344CB8AC3E}">
        <p14:creationId xmlns:p14="http://schemas.microsoft.com/office/powerpoint/2010/main" xmlns="" val="551475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209800"/>
          </a:xfrm>
        </p:spPr>
        <p:txBody>
          <a:bodyPr anchor="t">
            <a:noAutofit/>
          </a:bodyPr>
          <a:lstStyle/>
          <a:p>
            <a:r>
              <a:rPr lang="en-US" sz="3600" b="1" dirty="0" smtClean="0">
                <a:solidFill>
                  <a:schemeClr val="accent1">
                    <a:lumMod val="75000"/>
                  </a:schemeClr>
                </a:solidFill>
              </a:rPr>
              <a:t>5. Which of the following characteristics is an environmental trait rather than a genetic one? </a:t>
            </a:r>
            <a:endParaRPr lang="en-US" sz="3600"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811530" indent="-742950">
              <a:buFont typeface="+mj-lt"/>
              <a:buAutoNum type="alphaUcPeriod"/>
            </a:pPr>
            <a:r>
              <a:rPr lang="en-US" sz="3600" b="1" dirty="0" smtClean="0"/>
              <a:t>Red and green colorblindness</a:t>
            </a:r>
          </a:p>
          <a:p>
            <a:pPr marL="811530" indent="-742950">
              <a:buFont typeface="+mj-lt"/>
              <a:buAutoNum type="alphaUcPeriod"/>
            </a:pPr>
            <a:r>
              <a:rPr lang="en-US" sz="3600" b="1" dirty="0" smtClean="0"/>
              <a:t>Music preference</a:t>
            </a:r>
          </a:p>
          <a:p>
            <a:pPr marL="811530" indent="-742950">
              <a:buFont typeface="+mj-lt"/>
              <a:buAutoNum type="alphaUcPeriod"/>
            </a:pPr>
            <a:r>
              <a:rPr lang="en-US" sz="3600" b="1" dirty="0" smtClean="0"/>
              <a:t>Naturally red, curly hair</a:t>
            </a:r>
          </a:p>
          <a:p>
            <a:pPr marL="811530" indent="-742950">
              <a:buFont typeface="+mj-lt"/>
              <a:buAutoNum type="alphaUcPeriod"/>
            </a:pPr>
            <a:r>
              <a:rPr lang="en-US" sz="3600" b="1" dirty="0" smtClean="0"/>
              <a:t>Ability to roll tongue </a:t>
            </a:r>
            <a:endParaRPr lang="en-US" sz="36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7</a:t>
            </a:r>
            <a:endParaRPr lang="en-US" sz="2000" b="1" dirty="0">
              <a:solidFill>
                <a:schemeClr val="bg1"/>
              </a:solidFill>
            </a:endParaRPr>
          </a:p>
        </p:txBody>
      </p:sp>
    </p:spTree>
    <p:extLst>
      <p:ext uri="{BB962C8B-B14F-4D97-AF65-F5344CB8AC3E}">
        <p14:creationId xmlns:p14="http://schemas.microsoft.com/office/powerpoint/2010/main" xmlns="" val="285813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lumMod val="75000"/>
                  </a:schemeClr>
                </a:solidFill>
              </a:rPr>
              <a:t>Constructed Response</a:t>
            </a:r>
            <a:endParaRPr lang="en-US" b="1" dirty="0">
              <a:solidFill>
                <a:schemeClr val="accent1">
                  <a:lumMod val="75000"/>
                </a:schemeClr>
              </a:solidFill>
            </a:endParaRPr>
          </a:p>
        </p:txBody>
      </p:sp>
      <p:sp>
        <p:nvSpPr>
          <p:cNvPr id="3" name="Content Placeholder 2"/>
          <p:cNvSpPr>
            <a:spLocks noGrp="1"/>
          </p:cNvSpPr>
          <p:nvPr>
            <p:ph idx="1"/>
          </p:nvPr>
        </p:nvSpPr>
        <p:spPr>
          <a:xfrm>
            <a:off x="457200" y="2323652"/>
            <a:ext cx="8229600" cy="3508977"/>
          </a:xfrm>
        </p:spPr>
        <p:txBody>
          <a:bodyPr>
            <a:noAutofit/>
          </a:bodyPr>
          <a:lstStyle/>
          <a:p>
            <a:pPr marL="68580" indent="0">
              <a:buNone/>
            </a:pPr>
            <a:r>
              <a:rPr lang="en-US" sz="4000" b="1" dirty="0" smtClean="0"/>
              <a:t>Give a brief explanation for why there are no cures for genetic diseases.  </a:t>
            </a:r>
          </a:p>
          <a:p>
            <a:pPr marL="68580" indent="0">
              <a:buNone/>
            </a:pPr>
            <a:endParaRPr lang="en-US" b="1" dirty="0" smtClean="0"/>
          </a:p>
          <a:p>
            <a:pPr marL="68580" indent="0">
              <a:buNone/>
            </a:pPr>
            <a:r>
              <a:rPr lang="en-US" sz="4000" b="1" dirty="0" smtClean="0"/>
              <a:t>Or, why doesn’t everybody who gets a gene for a disease end up with the disease?</a:t>
            </a:r>
            <a:endParaRPr lang="en-US" sz="4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8</a:t>
            </a:r>
            <a:endParaRPr lang="en-US" sz="2000" b="1" dirty="0">
              <a:solidFill>
                <a:schemeClr val="bg1"/>
              </a:solidFill>
            </a:endParaRPr>
          </a:p>
        </p:txBody>
      </p:sp>
    </p:spTree>
    <p:extLst>
      <p:ext uri="{BB962C8B-B14F-4D97-AF65-F5344CB8AC3E}">
        <p14:creationId xmlns:p14="http://schemas.microsoft.com/office/powerpoint/2010/main" xmlns="" val="3975662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rmAutofit/>
          </a:bodyPr>
          <a:lstStyle/>
          <a:p>
            <a:r>
              <a:rPr lang="en-US" b="1" dirty="0" smtClean="0">
                <a:solidFill>
                  <a:schemeClr val="accent1">
                    <a:lumMod val="75000"/>
                  </a:schemeClr>
                </a:solidFill>
              </a:rPr>
              <a:t>2. Which of the following genotypes are considered hybrid?</a:t>
            </a:r>
            <a:endParaRPr lang="en-US"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rmAutofit/>
          </a:bodyPr>
          <a:lstStyle/>
          <a:p>
            <a:pPr marL="811530" indent="-742950">
              <a:buFont typeface="+mj-lt"/>
              <a:buAutoNum type="alphaUcPeriod"/>
            </a:pPr>
            <a:r>
              <a:rPr lang="en-US" sz="4000" b="1" dirty="0" smtClean="0"/>
              <a:t>YY</a:t>
            </a:r>
          </a:p>
          <a:p>
            <a:pPr marL="811530" indent="-742950">
              <a:buFont typeface="+mj-lt"/>
              <a:buAutoNum type="alphaUcPeriod"/>
            </a:pPr>
            <a:r>
              <a:rPr lang="en-US" sz="4000" b="1" dirty="0" err="1" smtClean="0"/>
              <a:t>Yy</a:t>
            </a:r>
            <a:endParaRPr lang="en-US" sz="4000" b="1" dirty="0" smtClean="0"/>
          </a:p>
          <a:p>
            <a:pPr marL="811530" indent="-742950">
              <a:buFont typeface="+mj-lt"/>
              <a:buAutoNum type="alphaUcPeriod"/>
            </a:pPr>
            <a:r>
              <a:rPr lang="en-US" sz="4000" b="1" dirty="0" err="1" smtClean="0"/>
              <a:t>yy</a:t>
            </a:r>
            <a:endParaRPr lang="en-US" sz="4000" b="1" dirty="0"/>
          </a:p>
          <a:p>
            <a:pPr marL="811530" indent="-742950">
              <a:buFont typeface="+mj-lt"/>
              <a:buAutoNum type="alphaUcPeriod"/>
            </a:pPr>
            <a:r>
              <a:rPr lang="en-US" sz="4000" b="1" dirty="0" smtClean="0"/>
              <a:t>None of the above</a:t>
            </a:r>
            <a:endParaRPr lang="en-US" sz="4000" b="1" dirty="0"/>
          </a:p>
        </p:txBody>
      </p:sp>
      <p:sp>
        <p:nvSpPr>
          <p:cNvPr id="4" name="TextBox 3"/>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1</a:t>
            </a:r>
            <a:endParaRPr lang="en-US" sz="2000" b="1" dirty="0">
              <a:solidFill>
                <a:schemeClr val="bg1"/>
              </a:solidFill>
            </a:endParaRPr>
          </a:p>
        </p:txBody>
      </p:sp>
    </p:spTree>
    <p:extLst>
      <p:ext uri="{BB962C8B-B14F-4D97-AF65-F5344CB8AC3E}">
        <p14:creationId xmlns:p14="http://schemas.microsoft.com/office/powerpoint/2010/main" xmlns="" val="2172221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209800"/>
          </a:xfrm>
        </p:spPr>
        <p:txBody>
          <a:bodyPr anchor="t">
            <a:noAutofit/>
          </a:bodyPr>
          <a:lstStyle/>
          <a:p>
            <a:r>
              <a:rPr lang="en-US" b="1" dirty="0" smtClean="0">
                <a:solidFill>
                  <a:schemeClr val="accent1">
                    <a:lumMod val="75000"/>
                  </a:schemeClr>
                </a:solidFill>
              </a:rPr>
              <a:t>3. Which of the following sets of parents produce offspring that are recessive?</a:t>
            </a:r>
            <a:endParaRPr lang="en-US"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rmAutofit/>
          </a:bodyPr>
          <a:lstStyle/>
          <a:p>
            <a:pPr marL="811530" indent="-742950">
              <a:buFont typeface="+mj-lt"/>
              <a:buAutoNum type="alphaUcPeriod"/>
            </a:pPr>
            <a:r>
              <a:rPr lang="en-US" sz="4000" b="1" dirty="0" smtClean="0"/>
              <a:t>RR x </a:t>
            </a:r>
            <a:r>
              <a:rPr lang="en-US" sz="4000" b="1" dirty="0" err="1" smtClean="0"/>
              <a:t>Rr</a:t>
            </a:r>
            <a:endParaRPr lang="en-US" sz="4000" b="1" dirty="0" smtClean="0"/>
          </a:p>
          <a:p>
            <a:pPr marL="811530" indent="-742950">
              <a:buFont typeface="+mj-lt"/>
              <a:buAutoNum type="alphaUcPeriod"/>
            </a:pPr>
            <a:r>
              <a:rPr lang="en-US" sz="4000" b="1" dirty="0" err="1" smtClean="0"/>
              <a:t>Rr</a:t>
            </a:r>
            <a:r>
              <a:rPr lang="en-US" sz="4000" b="1" dirty="0" smtClean="0"/>
              <a:t> x RR</a:t>
            </a:r>
          </a:p>
          <a:p>
            <a:pPr marL="811530" indent="-742950">
              <a:buFont typeface="+mj-lt"/>
              <a:buAutoNum type="alphaUcPeriod"/>
            </a:pPr>
            <a:r>
              <a:rPr lang="en-US" sz="4000" b="1" dirty="0" err="1" smtClean="0"/>
              <a:t>Rr</a:t>
            </a:r>
            <a:r>
              <a:rPr lang="en-US" sz="4000" b="1" dirty="0" smtClean="0"/>
              <a:t> x </a:t>
            </a:r>
            <a:r>
              <a:rPr lang="en-US" sz="4000" b="1" dirty="0" err="1" smtClean="0"/>
              <a:t>Rr</a:t>
            </a:r>
            <a:endParaRPr lang="en-US" sz="4000" b="1" dirty="0" smtClean="0"/>
          </a:p>
          <a:p>
            <a:pPr marL="811530" indent="-742950">
              <a:buFont typeface="+mj-lt"/>
              <a:buAutoNum type="alphaUcPeriod"/>
            </a:pPr>
            <a:r>
              <a:rPr lang="en-US" sz="4000" b="1" dirty="0" smtClean="0"/>
              <a:t>RR x </a:t>
            </a:r>
            <a:r>
              <a:rPr lang="en-US" sz="4000" b="1" dirty="0" err="1" smtClean="0"/>
              <a:t>rr</a:t>
            </a:r>
            <a:endParaRPr lang="en-US" sz="4000" b="1" dirty="0"/>
          </a:p>
        </p:txBody>
      </p:sp>
      <p:sp>
        <p:nvSpPr>
          <p:cNvPr id="4" name="TextBox 3"/>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1</a:t>
            </a:r>
            <a:endParaRPr lang="en-US" sz="2000" b="1" dirty="0">
              <a:solidFill>
                <a:schemeClr val="bg1"/>
              </a:solidFill>
            </a:endParaRPr>
          </a:p>
        </p:txBody>
      </p:sp>
    </p:spTree>
    <p:extLst>
      <p:ext uri="{BB962C8B-B14F-4D97-AF65-F5344CB8AC3E}">
        <p14:creationId xmlns:p14="http://schemas.microsoft.com/office/powerpoint/2010/main" xmlns="" val="288507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sz="3600" b="1" dirty="0" smtClean="0">
                <a:solidFill>
                  <a:schemeClr val="accent1">
                    <a:lumMod val="75000"/>
                  </a:schemeClr>
                </a:solidFill>
              </a:rPr>
              <a:t>4. Genes that are found on either of the sex chromosomes (X or Y) are control traits that are called __________.</a:t>
            </a:r>
            <a:endParaRPr lang="en-US" sz="3600"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rmAutofit/>
          </a:bodyPr>
          <a:lstStyle/>
          <a:p>
            <a:pPr marL="811530" indent="-742950">
              <a:buFont typeface="+mj-lt"/>
              <a:buAutoNum type="alphaUcPeriod"/>
            </a:pPr>
            <a:r>
              <a:rPr lang="en-US" sz="4000" b="1" dirty="0" smtClean="0"/>
              <a:t>Gender traits</a:t>
            </a:r>
          </a:p>
          <a:p>
            <a:pPr marL="811530" indent="-742950">
              <a:buFont typeface="+mj-lt"/>
              <a:buAutoNum type="alphaUcPeriod"/>
            </a:pPr>
            <a:r>
              <a:rPr lang="en-US" sz="4000" b="1" dirty="0" smtClean="0"/>
              <a:t>Hybrid traits</a:t>
            </a:r>
          </a:p>
          <a:p>
            <a:pPr marL="811530" indent="-742950">
              <a:buFont typeface="+mj-lt"/>
              <a:buAutoNum type="alphaUcPeriod"/>
            </a:pPr>
            <a:r>
              <a:rPr lang="en-US" sz="4000" b="1" dirty="0" smtClean="0"/>
              <a:t>Sex-linked traits</a:t>
            </a:r>
          </a:p>
          <a:p>
            <a:pPr marL="811530" indent="-742950">
              <a:buFont typeface="+mj-lt"/>
              <a:buAutoNum type="alphaUcPeriod"/>
            </a:pPr>
            <a:r>
              <a:rPr lang="en-US" sz="4000" b="1" dirty="0" smtClean="0"/>
              <a:t>Mutated traits</a:t>
            </a:r>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1</a:t>
            </a:r>
            <a:endParaRPr lang="en-US" sz="2000" b="1" dirty="0">
              <a:solidFill>
                <a:schemeClr val="bg1"/>
              </a:solidFill>
            </a:endParaRPr>
          </a:p>
        </p:txBody>
      </p:sp>
    </p:spTree>
    <p:extLst>
      <p:ext uri="{BB962C8B-B14F-4D97-AF65-F5344CB8AC3E}">
        <p14:creationId xmlns:p14="http://schemas.microsoft.com/office/powerpoint/2010/main" xmlns="" val="3821171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rmAutofit/>
          </a:bodyPr>
          <a:lstStyle/>
          <a:p>
            <a:r>
              <a:rPr lang="en-US" b="1" dirty="0" smtClean="0">
                <a:solidFill>
                  <a:schemeClr val="accent1">
                    <a:lumMod val="75000"/>
                  </a:schemeClr>
                </a:solidFill>
              </a:rPr>
              <a:t>5. Which explains why sexual reproduction produces greater variations in the offspring?</a:t>
            </a:r>
            <a:endParaRPr lang="en-US"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2800" b="1" dirty="0" smtClean="0"/>
              <a:t>The DNA comes from two genetically different parents</a:t>
            </a:r>
          </a:p>
          <a:p>
            <a:pPr marL="582930" indent="-514350">
              <a:buFont typeface="+mj-lt"/>
              <a:buAutoNum type="alphaUcPeriod"/>
            </a:pPr>
            <a:r>
              <a:rPr lang="en-US" sz="2800" b="1" dirty="0" smtClean="0"/>
              <a:t>The DNA comes from one parent that is genetically identical</a:t>
            </a:r>
          </a:p>
          <a:p>
            <a:pPr marL="582930" indent="-514350">
              <a:buFont typeface="+mj-lt"/>
              <a:buAutoNum type="alphaUcPeriod"/>
            </a:pPr>
            <a:r>
              <a:rPr lang="en-US" sz="2800" b="1" dirty="0" smtClean="0"/>
              <a:t>The sex cells are produced by mitosis</a:t>
            </a:r>
          </a:p>
          <a:p>
            <a:pPr marL="582930" indent="-514350">
              <a:buFont typeface="+mj-lt"/>
              <a:buAutoNum type="alphaUcPeriod"/>
            </a:pPr>
            <a:r>
              <a:rPr lang="en-US" sz="2800" b="1" dirty="0" smtClean="0"/>
              <a:t>The sex cells undergo self-fertilization</a:t>
            </a:r>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1</a:t>
            </a:r>
            <a:endParaRPr lang="en-US" sz="2000" b="1" dirty="0">
              <a:solidFill>
                <a:schemeClr val="bg1"/>
              </a:solidFill>
            </a:endParaRPr>
          </a:p>
        </p:txBody>
      </p:sp>
    </p:spTree>
    <p:extLst>
      <p:ext uri="{BB962C8B-B14F-4D97-AF65-F5344CB8AC3E}">
        <p14:creationId xmlns:p14="http://schemas.microsoft.com/office/powerpoint/2010/main" xmlns="" val="1567903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lumMod val="75000"/>
                  </a:schemeClr>
                </a:solidFill>
              </a:rPr>
              <a:t>Constructed Response</a:t>
            </a:r>
            <a:endParaRPr lang="en-US" b="1" dirty="0">
              <a:solidFill>
                <a:schemeClr val="accent1">
                  <a:lumMod val="75000"/>
                </a:schemeClr>
              </a:solidFill>
            </a:endParaRPr>
          </a:p>
        </p:txBody>
      </p:sp>
      <p:sp>
        <p:nvSpPr>
          <p:cNvPr id="3" name="Content Placeholder 2"/>
          <p:cNvSpPr>
            <a:spLocks noGrp="1"/>
          </p:cNvSpPr>
          <p:nvPr>
            <p:ph idx="1"/>
          </p:nvPr>
        </p:nvSpPr>
        <p:spPr/>
        <p:txBody>
          <a:bodyPr>
            <a:noAutofit/>
          </a:bodyPr>
          <a:lstStyle/>
          <a:p>
            <a:pPr marL="68580" indent="0">
              <a:buNone/>
            </a:pPr>
            <a:r>
              <a:rPr lang="en-US" sz="3600" b="1" dirty="0" smtClean="0"/>
              <a:t>Explain how offspring from the same set of parents might have a different set of traits.  Make sure to use the appropriate vocabulary. You may use a </a:t>
            </a:r>
            <a:r>
              <a:rPr lang="en-US" sz="3600" b="1" dirty="0" err="1" smtClean="0"/>
              <a:t>Punnett</a:t>
            </a:r>
            <a:r>
              <a:rPr lang="en-US" sz="3600" b="1" dirty="0" smtClean="0"/>
              <a:t> square to support your answer.</a:t>
            </a:r>
            <a:endParaRPr lang="en-US" sz="36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2</a:t>
            </a:r>
            <a:endParaRPr lang="en-US" sz="2000" b="1" dirty="0">
              <a:solidFill>
                <a:schemeClr val="bg1"/>
              </a:solidFill>
            </a:endParaRPr>
          </a:p>
        </p:txBody>
      </p:sp>
    </p:spTree>
    <p:extLst>
      <p:ext uri="{BB962C8B-B14F-4D97-AF65-F5344CB8AC3E}">
        <p14:creationId xmlns:p14="http://schemas.microsoft.com/office/powerpoint/2010/main" xmlns="" val="1612952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lumMod val="75000"/>
                  </a:schemeClr>
                </a:solidFill>
              </a:rPr>
              <a:t>Constructed Response</a:t>
            </a:r>
            <a:endParaRPr lang="en-US" b="1" dirty="0">
              <a:solidFill>
                <a:schemeClr val="accent1">
                  <a:lumMod val="75000"/>
                </a:schemeClr>
              </a:solidFill>
            </a:endParaRPr>
          </a:p>
        </p:txBody>
      </p:sp>
      <p:sp>
        <p:nvSpPr>
          <p:cNvPr id="3" name="Content Placeholder 2"/>
          <p:cNvSpPr>
            <a:spLocks noGrp="1"/>
          </p:cNvSpPr>
          <p:nvPr>
            <p:ph idx="1"/>
          </p:nvPr>
        </p:nvSpPr>
        <p:spPr/>
        <p:txBody>
          <a:bodyPr>
            <a:noAutofit/>
          </a:bodyPr>
          <a:lstStyle/>
          <a:p>
            <a:pPr marL="68580" indent="0">
              <a:buNone/>
            </a:pPr>
            <a:r>
              <a:rPr lang="en-US" sz="1800" b="1" dirty="0" smtClean="0"/>
              <a:t>Explain how offspring from the same set of parents might have a different set of traits.  Make sure to use the appropriate vocabulary. You may use a </a:t>
            </a:r>
            <a:r>
              <a:rPr lang="en-US" sz="1800" b="1" dirty="0" err="1" smtClean="0"/>
              <a:t>Punnett</a:t>
            </a:r>
            <a:r>
              <a:rPr lang="en-US" sz="1800" b="1" dirty="0" smtClean="0"/>
              <a:t> square to support your answer.</a:t>
            </a:r>
          </a:p>
          <a:p>
            <a:pPr marL="68580" indent="0">
              <a:buNone/>
            </a:pPr>
            <a:endParaRPr lang="en-US" sz="1800" b="1" dirty="0" smtClean="0"/>
          </a:p>
          <a:p>
            <a:pPr marL="68580" indent="0">
              <a:buNone/>
            </a:pPr>
            <a:r>
              <a:rPr lang="en-US" sz="1800" b="1" dirty="0" smtClean="0"/>
              <a:t>70 – They responded.</a:t>
            </a:r>
          </a:p>
          <a:p>
            <a:pPr marL="68580" indent="0">
              <a:buNone/>
            </a:pPr>
            <a:r>
              <a:rPr lang="en-US" sz="1800" b="1" dirty="0" smtClean="0"/>
              <a:t>80 – They said that the offspring received different genes than either parent.</a:t>
            </a:r>
          </a:p>
          <a:p>
            <a:pPr marL="68580" indent="0">
              <a:buNone/>
            </a:pPr>
            <a:r>
              <a:rPr lang="en-US" sz="1800" b="1" dirty="0" smtClean="0"/>
              <a:t>90 – They said that the offspring received recessive genes from a parent.</a:t>
            </a:r>
          </a:p>
          <a:p>
            <a:pPr marL="68580" indent="0">
              <a:buNone/>
            </a:pPr>
            <a:r>
              <a:rPr lang="en-US" sz="1800" b="1" dirty="0" smtClean="0"/>
              <a:t>100 – They said that the offspring1 received 1 recessive gene from each parent but the parents had at least 1 dominant gene.</a:t>
            </a:r>
            <a:endParaRPr lang="en-US" sz="18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2</a:t>
            </a:r>
            <a:endParaRPr lang="en-US" sz="2000" b="1" dirty="0">
              <a:solidFill>
                <a:schemeClr val="bg1"/>
              </a:solidFill>
            </a:endParaRPr>
          </a:p>
        </p:txBody>
      </p:sp>
    </p:spTree>
    <p:extLst>
      <p:ext uri="{BB962C8B-B14F-4D97-AF65-F5344CB8AC3E}">
        <p14:creationId xmlns:p14="http://schemas.microsoft.com/office/powerpoint/2010/main" xmlns="" val="1612952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209800"/>
          </a:xfrm>
        </p:spPr>
        <p:txBody>
          <a:bodyPr anchor="t">
            <a:noAutofit/>
          </a:bodyPr>
          <a:lstStyle/>
          <a:p>
            <a:r>
              <a:rPr lang="en-US" sz="3400" b="1" dirty="0">
                <a:solidFill>
                  <a:schemeClr val="accent1">
                    <a:lumMod val="75000"/>
                  </a:schemeClr>
                </a:solidFill>
              </a:rPr>
              <a:t>1</a:t>
            </a:r>
            <a:r>
              <a:rPr lang="en-US" sz="3400" b="1" dirty="0" smtClean="0">
                <a:solidFill>
                  <a:schemeClr val="accent1">
                    <a:lumMod val="75000"/>
                  </a:schemeClr>
                </a:solidFill>
              </a:rPr>
              <a:t>. </a:t>
            </a:r>
            <a:r>
              <a:rPr lang="en-US" sz="2800" b="1" dirty="0">
                <a:solidFill>
                  <a:schemeClr val="accent1">
                    <a:lumMod val="75000"/>
                  </a:schemeClr>
                </a:solidFill>
              </a:rPr>
              <a:t>Like most animals, mice reproduce sexually.  The skin cells of a mouse each contain 40 chromosomes.  How many chromosomes does a sperm cell of a male mouse contain?</a:t>
            </a:r>
          </a:p>
        </p:txBody>
      </p:sp>
      <p:sp>
        <p:nvSpPr>
          <p:cNvPr id="3" name="Content Placeholder 2"/>
          <p:cNvSpPr>
            <a:spLocks noGrp="1"/>
          </p:cNvSpPr>
          <p:nvPr>
            <p:ph idx="1"/>
          </p:nvPr>
        </p:nvSpPr>
        <p:spPr>
          <a:xfrm>
            <a:off x="457200" y="3429000"/>
            <a:ext cx="8229600" cy="3048000"/>
          </a:xfrm>
        </p:spPr>
        <p:txBody>
          <a:bodyPr>
            <a:noAutofit/>
          </a:bodyPr>
          <a:lstStyle/>
          <a:p>
            <a:pPr marL="811530" indent="-742950">
              <a:buFont typeface="+mj-lt"/>
              <a:buAutoNum type="alphaUcPeriod"/>
            </a:pPr>
            <a:r>
              <a:rPr lang="en-US" sz="4000" b="1" dirty="0" smtClean="0"/>
              <a:t>10</a:t>
            </a:r>
          </a:p>
          <a:p>
            <a:pPr marL="811530" indent="-742950">
              <a:buFont typeface="+mj-lt"/>
              <a:buAutoNum type="alphaUcPeriod"/>
            </a:pPr>
            <a:r>
              <a:rPr lang="en-US" sz="4000" b="1" dirty="0" smtClean="0"/>
              <a:t>20</a:t>
            </a:r>
          </a:p>
          <a:p>
            <a:pPr marL="811530" indent="-742950">
              <a:buFont typeface="+mj-lt"/>
              <a:buAutoNum type="alphaUcPeriod"/>
            </a:pPr>
            <a:r>
              <a:rPr lang="en-US" sz="4000" b="1" dirty="0" smtClean="0"/>
              <a:t>40</a:t>
            </a:r>
          </a:p>
          <a:p>
            <a:pPr marL="811530" indent="-742950">
              <a:buFont typeface="+mj-lt"/>
              <a:buAutoNum type="alphaUcPeriod"/>
            </a:pPr>
            <a:r>
              <a:rPr lang="en-US" sz="4000" b="1" dirty="0" smtClean="0"/>
              <a:t>80</a:t>
            </a:r>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Heredity Genetics – Day 3</a:t>
            </a:r>
            <a:endParaRPr lang="en-US" sz="2000" b="1" dirty="0">
              <a:solidFill>
                <a:schemeClr val="bg1"/>
              </a:solidFill>
            </a:endParaRPr>
          </a:p>
        </p:txBody>
      </p:sp>
    </p:spTree>
    <p:extLst>
      <p:ext uri="{BB962C8B-B14F-4D97-AF65-F5344CB8AC3E}">
        <p14:creationId xmlns:p14="http://schemas.microsoft.com/office/powerpoint/2010/main" xmlns="" val="37773779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2170</TotalTime>
  <Words>1381</Words>
  <Application>Microsoft Office PowerPoint</Application>
  <PresentationFormat>On-screen Show (4:3)</PresentationFormat>
  <Paragraphs>149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Austin</vt:lpstr>
      <vt:lpstr>MSLs Cumulative Review</vt:lpstr>
      <vt:lpstr>1. What percent of the following offspring will show the recessive trait?</vt:lpstr>
      <vt:lpstr>2. Which of the following genotypes are considered hybrid?</vt:lpstr>
      <vt:lpstr>3. Which of the following sets of parents produce offspring that are recessive?</vt:lpstr>
      <vt:lpstr>4. Genes that are found on either of the sex chromosomes (X or Y) are control traits that are called __________.</vt:lpstr>
      <vt:lpstr>5. Which explains why sexual reproduction produces greater variations in the offspring?</vt:lpstr>
      <vt:lpstr>Constructed Response</vt:lpstr>
      <vt:lpstr>Constructed Response</vt:lpstr>
      <vt:lpstr>1. Like most animals, mice reproduce sexually.  The skin cells of a mouse each contain 40 chromosomes.  How many chromosomes does a sperm cell of a male mouse contain?</vt:lpstr>
      <vt:lpstr>2. In sexually reproducing organisms, such as humans, which of the following statements is TRUE about the DNA found in the cells of the children?</vt:lpstr>
      <vt:lpstr>3. Many different types of protein molecules are made within cells of an organism such as a human. Which of the following could be influenced by the actions of those protein molecules?</vt:lpstr>
      <vt:lpstr>4. The eye color of children often resembles the eye color of their parents. Which of the following is genetically passed from parents to children?</vt:lpstr>
      <vt:lpstr>5. A cat gets into a fight, and the tips of both of its ears get torn off.  If the cat has kittens later, how will this affect the shapes of its kittens’ ears?</vt:lpstr>
      <vt:lpstr>Constructed Response</vt:lpstr>
      <vt:lpstr>1. Sea anemones reproduce asexually by budding where one or more offspring split off from the parent. How much of the offspring’s DNA is the same as its parent’s DNA in this type of reproduction?</vt:lpstr>
      <vt:lpstr>2. Hemophilia is a sex-linked recessive disorder found on the X chromosome.  A male with hemophilia marries a female that is not a carrier of the disorder.  If they have a male child, what are the chances that he will have hemophilia? (Hint:  Use a Punnett square to figure this out.) </vt:lpstr>
      <vt:lpstr>3. After surgery, Joe needed a blood transfusion to replace lost blood.  His body will also help in healing by creating new body and blood cells through a process called __________.</vt:lpstr>
      <vt:lpstr>4. What causes a child to be born with Down syndrome?</vt:lpstr>
      <vt:lpstr>5. Xavier and his identical twin, Monroe, were separated at birth.  Xavier was allowed to eat only junk food while Monroe ate a healthy diet.  Xavier is now 5 inches shorter than Monroe.  This evidence supports which of the following statements? </vt:lpstr>
      <vt:lpstr>Constructed Response</vt:lpstr>
      <vt:lpstr>1. Look at the following pedigree.  Individuals that show the phenotype for the trait are shaded in black.  Carriers are NOT shown.  It must be a   </vt:lpstr>
      <vt:lpstr>2. What is the unit of heredity that determines a particular trait? </vt:lpstr>
      <vt:lpstr>3. Rachel was born with wavy hair.  Her mom has straight hair and her dad has curly hair.  Wavy hair must be an example of</vt:lpstr>
      <vt:lpstr>4. In order for any offspring to show a recessive trait, what must be true about the parents?</vt:lpstr>
      <vt:lpstr>5. Which of the following characteristics is an environmental trait rather than a genetic one? </vt:lpstr>
      <vt:lpstr>Constructed Response</vt:lpstr>
      <vt:lpstr>Slide 27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MSLs Cumulative Review</dc:title>
  <dc:creator>Shannon Taylor</dc:creator>
  <cp:lastModifiedBy>ldavis2</cp:lastModifiedBy>
  <cp:revision>21</cp:revision>
  <dcterms:created xsi:type="dcterms:W3CDTF">2013-02-18T02:23:13Z</dcterms:created>
  <dcterms:modified xsi:type="dcterms:W3CDTF">2014-06-17T16:12:50Z</dcterms:modified>
</cp:coreProperties>
</file>