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65" r:id="rId8"/>
    <p:sldId id="258" r:id="rId9"/>
    <p:sldId id="269" r:id="rId10"/>
    <p:sldId id="259" r:id="rId11"/>
    <p:sldId id="275" r:id="rId12"/>
    <p:sldId id="276" r:id="rId13"/>
    <p:sldId id="277" r:id="rId14"/>
    <p:sldId id="278" r:id="rId15"/>
    <p:sldId id="266" r:id="rId16"/>
    <p:sldId id="260" r:id="rId17"/>
    <p:sldId id="270" r:id="rId18"/>
    <p:sldId id="261" r:id="rId19"/>
    <p:sldId id="279" r:id="rId20"/>
    <p:sldId id="280" r:id="rId21"/>
    <p:sldId id="267" r:id="rId22"/>
    <p:sldId id="281" r:id="rId23"/>
    <p:sldId id="282" r:id="rId24"/>
    <p:sldId id="263" r:id="rId25"/>
    <p:sldId id="268" r:id="rId26"/>
    <p:sldId id="264" r:id="rId27"/>
    <p:sldId id="283" r:id="rId28"/>
    <p:sldId id="284" r:id="rId29"/>
    <p:sldId id="285" r:id="rId30"/>
    <p:sldId id="286" r:id="rId31"/>
    <p:sldId id="287" r:id="rId32"/>
    <p:sldId id="288" r:id="rId33"/>
    <p:sldId id="26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E8107-07B8-478F-BD32-A19B3CBDE5BF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AABF-1A45-41D6-B893-235AB3B69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3651-A40B-43A4-A594-CFA336968DA9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5E50-B22C-4FF0-BA79-C37D13A0C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3304-44DD-4849-A5D7-10F761F433FC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8FE2B-8823-4555-9CAF-BB9D7FF32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3408-B632-4F0C-954F-A3C052BB7326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67EFF-E84A-4046-AE7A-88E9CE68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5E2F8-AFC0-4AC1-8BCB-C211EC505885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01BA-8B37-4CDD-B8FD-78AB59128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422F-7B25-4ECD-9337-8C1BD0A96C41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1E35-1344-407A-9E65-7741393B1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29CB-C10C-4C96-8332-3F84DA2702AA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A756E-BE11-4719-8C61-CDCE002A9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56D2-8FA9-4432-8B05-B60DCCD6D8E5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4392-7A00-4C52-A90A-6DCD20B5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E094-F177-4276-B436-4CB687252056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698B-20CC-4F7C-921B-A89969CDC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A9277-54DC-4393-958D-8818E7A3BA42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C0961-6938-4702-9C22-95CF6529C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2A010-280A-468A-8734-81C841E025AE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A17C1-3380-4BA4-B2B5-2D8421281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246D835-43F7-49D2-A2A4-09304CB541CB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BCB442E-EDED-4D1C-94A5-4D72A7C2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7" r:id="rId2"/>
    <p:sldLayoutId id="2147483886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7" r:id="rId9"/>
    <p:sldLayoutId id="2147483883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/>
              <a:t>Cell Review Questions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3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4400" dirty="0" smtClean="0">
                <a:latin typeface="+mj-lt"/>
              </a:rPr>
              <a:t>Where is energy produced in the cell?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endoplasmic reticulum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mitochondria		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err="1" smtClean="0">
                <a:latin typeface="+mj-lt"/>
              </a:rPr>
              <a:t>lysosomes</a:t>
            </a:r>
            <a:endParaRPr lang="en-US" sz="4400" dirty="0" smtClean="0">
              <a:latin typeface="+mj-lt"/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nucleus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3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2"/>
              <a:defRPr/>
            </a:pPr>
            <a:r>
              <a:rPr lang="en-US" sz="4400" dirty="0" smtClean="0">
                <a:latin typeface="+mj-lt"/>
              </a:rPr>
              <a:t>The structure surrounding all cells that regulates what enters and leaves is called the. . .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cytoplasm	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cell wall			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cell membrane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nuclear membrane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3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25780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 startAt="3"/>
              <a:defRPr/>
            </a:pPr>
            <a:r>
              <a:rPr lang="en-US" sz="3600" dirty="0" smtClean="0">
                <a:latin typeface="+mj-lt"/>
              </a:rPr>
              <a:t>Which of the following is a list of organelles that are only found in plant cells?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3600" dirty="0" smtClean="0">
                <a:latin typeface="+mj-lt"/>
              </a:rPr>
              <a:t>nucleus, cytoplasm, </a:t>
            </a:r>
            <a:r>
              <a:rPr lang="en-US" sz="3600" dirty="0" err="1" smtClean="0">
                <a:latin typeface="+mj-lt"/>
              </a:rPr>
              <a:t>ribosomes</a:t>
            </a:r>
            <a:endParaRPr lang="en-US" sz="3600" dirty="0" smtClean="0">
              <a:latin typeface="+mj-lt"/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3600" dirty="0" smtClean="0">
                <a:latin typeface="+mj-lt"/>
              </a:rPr>
              <a:t>cell wall, chloroplasts, one large vacuole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3600" dirty="0" err="1" smtClean="0">
                <a:latin typeface="+mj-lt"/>
              </a:rPr>
              <a:t>lysosomes</a:t>
            </a:r>
            <a:r>
              <a:rPr lang="en-US" sz="3600" dirty="0" smtClean="0">
                <a:latin typeface="+mj-lt"/>
              </a:rPr>
              <a:t>, cell membrane, mitochondria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3600" dirty="0" smtClean="0">
                <a:latin typeface="+mj-lt"/>
              </a:rPr>
              <a:t>vacuoles, chloroplasts, nucleus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3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4"/>
              <a:defRPr/>
            </a:pPr>
            <a:r>
              <a:rPr lang="en-US" sz="4400" dirty="0" smtClean="0">
                <a:latin typeface="+mj-lt"/>
              </a:rPr>
              <a:t>What is the protein packaging and storing organelle of the cell called?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mitochondria	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Golgi apparatus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endoplasmic reticulum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err="1" smtClean="0">
                <a:latin typeface="+mj-lt"/>
              </a:rPr>
              <a:t>centriole</a:t>
            </a:r>
            <a:endParaRPr lang="en-US" sz="4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3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257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5"/>
              <a:defRPr/>
            </a:pPr>
            <a:r>
              <a:rPr lang="en-US" sz="4400" dirty="0" smtClean="0">
                <a:latin typeface="+mj-lt"/>
              </a:rPr>
              <a:t>The main function of the cell wall is to . . . 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provide structure and support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store waste		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provide energy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4400" dirty="0" smtClean="0">
                <a:latin typeface="+mj-lt"/>
              </a:rPr>
              <a:t>make </a:t>
            </a:r>
            <a:r>
              <a:rPr lang="en-US" sz="4400" dirty="0" err="1" smtClean="0">
                <a:latin typeface="+mj-lt"/>
              </a:rPr>
              <a:t>ribosomes</a:t>
            </a:r>
            <a:endParaRPr lang="en-US" sz="4400" dirty="0" smtClean="0">
              <a:latin typeface="+mj-lt"/>
            </a:endParaRPr>
          </a:p>
          <a:p>
            <a:pPr marL="514350" indent="-514350" eaLnBrk="1" hangingPunct="1">
              <a:buFont typeface="Calibri" pitchFamily="34" charset="0"/>
              <a:buAutoNum type="arabicPeriod" startAt="5"/>
              <a:defRPr/>
            </a:pPr>
            <a:endParaRPr lang="en-US" sz="4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3 ANSWERS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6388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1800" dirty="0" smtClean="0">
                <a:latin typeface="+mj-lt"/>
              </a:rPr>
              <a:t>Where is energy produced in the cell?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latin typeface="+mj-lt"/>
              </a:rPr>
              <a:t>endoplasmic reticulum	c)  </a:t>
            </a:r>
            <a:r>
              <a:rPr lang="en-US" sz="1800" dirty="0" err="1" smtClean="0">
                <a:latin typeface="+mj-lt"/>
              </a:rPr>
              <a:t>lysosomes</a:t>
            </a:r>
            <a:endParaRPr lang="en-US" sz="1800" dirty="0" smtClean="0">
              <a:latin typeface="+mj-lt"/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mitochondria</a:t>
            </a:r>
            <a:r>
              <a:rPr lang="en-US" sz="1800" dirty="0" smtClean="0">
                <a:latin typeface="+mj-lt"/>
              </a:rPr>
              <a:t>		d)  nucleus 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1800" dirty="0" smtClean="0">
                <a:latin typeface="+mj-lt"/>
              </a:rPr>
              <a:t>The structure surrounding all cells that regulates what enters and leaves is called the. . .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latin typeface="+mj-lt"/>
              </a:rPr>
              <a:t>cytoplasm		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c)  cell membrane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latin typeface="+mj-lt"/>
              </a:rPr>
              <a:t>cell wall			d)  nuclear membrane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1800" dirty="0" smtClean="0">
                <a:latin typeface="+mj-lt"/>
              </a:rPr>
              <a:t>Which of the following is a list of organelles that are only found in plant cells?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latin typeface="+mj-lt"/>
              </a:rPr>
              <a:t>nucleus, cytoplasm, </a:t>
            </a:r>
            <a:r>
              <a:rPr lang="en-US" sz="1800" dirty="0" err="1" smtClean="0">
                <a:latin typeface="+mj-lt"/>
              </a:rPr>
              <a:t>ribosomes</a:t>
            </a:r>
            <a:endParaRPr lang="en-US" sz="1800" dirty="0" smtClean="0">
              <a:latin typeface="+mj-lt"/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cell wall, chloroplasts, one large vacuole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err="1" smtClean="0">
                <a:latin typeface="+mj-lt"/>
              </a:rPr>
              <a:t>lysosomes</a:t>
            </a:r>
            <a:r>
              <a:rPr lang="en-US" sz="1800" dirty="0" smtClean="0">
                <a:latin typeface="+mj-lt"/>
              </a:rPr>
              <a:t>, cell membrane, mitochondria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latin typeface="+mj-lt"/>
              </a:rPr>
              <a:t>vacuoles, chloroplasts, nucleus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1800" dirty="0" smtClean="0">
                <a:latin typeface="+mj-lt"/>
              </a:rPr>
              <a:t>What is the protein packaging and storing organelle of the cell called?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latin typeface="+mj-lt"/>
              </a:rPr>
              <a:t>mitochondria			c)  endoplasmic reticulum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Golgi apparatus</a:t>
            </a:r>
            <a:r>
              <a:rPr lang="en-US" sz="1800" dirty="0" smtClean="0">
                <a:latin typeface="+mj-lt"/>
              </a:rPr>
              <a:t>			d)  </a:t>
            </a:r>
            <a:r>
              <a:rPr lang="en-US" sz="1800" dirty="0" err="1" smtClean="0">
                <a:latin typeface="+mj-lt"/>
              </a:rPr>
              <a:t>centriole</a:t>
            </a:r>
            <a:endParaRPr lang="en-US" sz="1800" dirty="0" smtClean="0">
              <a:latin typeface="+mj-lt"/>
            </a:endParaRP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1800" dirty="0" smtClean="0">
                <a:latin typeface="+mj-lt"/>
              </a:rPr>
              <a:t>The main function of the cell wall is to . . . 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provide structure and support</a:t>
            </a:r>
            <a:r>
              <a:rPr lang="en-US" sz="1800" dirty="0" smtClean="0">
                <a:latin typeface="+mj-lt"/>
              </a:rPr>
              <a:t>	c)  provide energy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  <a:defRPr/>
            </a:pPr>
            <a:r>
              <a:rPr lang="en-US" sz="1800" dirty="0" smtClean="0">
                <a:latin typeface="+mj-lt"/>
              </a:rPr>
              <a:t>store waste			d)  make </a:t>
            </a:r>
            <a:r>
              <a:rPr lang="en-US" sz="1800" dirty="0" err="1" smtClean="0">
                <a:latin typeface="+mj-lt"/>
              </a:rPr>
              <a:t>ribosomes</a:t>
            </a:r>
            <a:endParaRPr lang="en-US" sz="1800" dirty="0" smtClean="0">
              <a:latin typeface="+mj-lt"/>
            </a:endParaRP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endParaRPr lang="en-US" sz="1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Cell Review: Day 4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3733800" y="4572000"/>
            <a:ext cx="2209800" cy="2011363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A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B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C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D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E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F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6400800" y="4724400"/>
            <a:ext cx="2286000" cy="1401763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G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H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I  =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J =</a:t>
            </a:r>
          </a:p>
        </p:txBody>
      </p:sp>
      <p:pic>
        <p:nvPicPr>
          <p:cNvPr id="20485" name="Picture 6" descr="mom cell sc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066800"/>
            <a:ext cx="6934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0" y="990600"/>
            <a:ext cx="2667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j-lt"/>
                <a:ea typeface="Calibri" pitchFamily="34" charset="0"/>
                <a:cs typeface="Times New Roman" pitchFamily="18" charset="0"/>
              </a:rPr>
              <a:t>Label structures A through J of Cell 1 and Cell 2 by using the word bank provided:</a:t>
            </a:r>
            <a:endParaRPr lang="en-US" sz="2000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2749550"/>
            <a:ext cx="29718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cell membrane	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eaLnBrk="0" hangingPunct="0"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lysosomes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eaLnBrk="0" hangingPunct="0"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nucleus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Golgi apparatus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ribosomes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nucleolus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smooth endoplasmic reticulum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cell wall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cytoplasm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mitochondria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chloroplasts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vacuole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Cell Review: Day 4 ANSWERS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3200400" y="4495800"/>
            <a:ext cx="3124200" cy="2011363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A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mitochondria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B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vacuole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C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cell membrane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D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smooth endoplasmic reticulum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E = 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lysosomes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F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nucleolus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1800" dirty="0" smtClean="0">
              <a:latin typeface="+mj-lt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6400800" y="4724400"/>
            <a:ext cx="2286000" cy="140176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G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cell wall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H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nucleus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I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vacuole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J =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chloroplasts</a:t>
            </a:r>
            <a:endParaRPr lang="en-US" sz="1800" dirty="0" smtClean="0">
              <a:latin typeface="+mj-lt"/>
            </a:endParaRPr>
          </a:p>
        </p:txBody>
      </p:sp>
      <p:pic>
        <p:nvPicPr>
          <p:cNvPr id="21509" name="Picture 6" descr="mom cell sc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066800"/>
            <a:ext cx="6934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0" y="990600"/>
            <a:ext cx="2667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j-lt"/>
                <a:ea typeface="Calibri" pitchFamily="34" charset="0"/>
                <a:cs typeface="Times New Roman" pitchFamily="18" charset="0"/>
              </a:rPr>
              <a:t>Label structures A through J of Cell 1 and Cell 2 by using the word bank provided:</a:t>
            </a:r>
            <a:endParaRPr lang="en-US" sz="2000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2749550"/>
            <a:ext cx="29718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cell membrane	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eaLnBrk="0" hangingPunct="0"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lysosomes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eaLnBrk="0" hangingPunct="0"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nucleus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Golgi apparatus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ribosomes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nucleolus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smooth endoplasmic reticulum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cell wall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cytoplasm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mitochondria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chloroplasts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vacuole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4400" dirty="0" smtClean="0">
                <a:latin typeface="+mj-lt"/>
              </a:rPr>
              <a:t>Mitosis is a process by which . . 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toes become diseased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muscles become striated	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cells die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a cell divides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 rtlCol="0">
            <a:noAutofit/>
          </a:bodyPr>
          <a:lstStyle/>
          <a:p>
            <a:pPr marL="742950" indent="-7429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en-US" sz="3600" dirty="0" smtClean="0">
                <a:latin typeface="+mj-lt"/>
              </a:rPr>
              <a:t>Which list shows the five (5) levels of organization in the correct order?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600" dirty="0" smtClean="0">
                <a:latin typeface="+mj-lt"/>
              </a:rPr>
              <a:t>organ, cell, tissue, organ system, organism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600" dirty="0" smtClean="0">
                <a:latin typeface="+mj-lt"/>
              </a:rPr>
              <a:t>cell, organ, tissue, organ, organism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600" dirty="0" smtClean="0">
                <a:latin typeface="+mj-lt"/>
              </a:rPr>
              <a:t>cell, tissue, organ, organ system, organism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600" dirty="0" smtClean="0">
                <a:latin typeface="+mj-lt"/>
              </a:rPr>
              <a:t>organism, cell, organ system, tissue, organ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4400" dirty="0" smtClean="0">
                <a:latin typeface="+mj-lt"/>
              </a:rPr>
              <a:t>"Pseudopodia" literally means?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“False feet”	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“True motion”	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“False motion”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“True feet”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3200" dirty="0" smtClean="0">
                <a:latin typeface="+mj-lt"/>
              </a:rPr>
              <a:t>Read each statement carefully, if the statement is true, write the </a:t>
            </a:r>
            <a:r>
              <a:rPr lang="en-US" sz="3200" u="sng" dirty="0" smtClean="0">
                <a:latin typeface="+mj-lt"/>
              </a:rPr>
              <a:t>whole word TRUE</a:t>
            </a:r>
            <a:r>
              <a:rPr lang="en-US" sz="3200" dirty="0" smtClean="0">
                <a:latin typeface="+mj-lt"/>
              </a:rPr>
              <a:t> in the space provided, if it is false write the </a:t>
            </a:r>
            <a:r>
              <a:rPr lang="en-US" sz="3200" u="sng" dirty="0" smtClean="0">
                <a:latin typeface="+mj-lt"/>
              </a:rPr>
              <a:t>whole word FALSE</a:t>
            </a:r>
            <a:r>
              <a:rPr lang="en-US" sz="3200" dirty="0" smtClean="0">
                <a:latin typeface="+mj-lt"/>
              </a:rPr>
              <a:t>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sz="3200" dirty="0" err="1" smtClean="0">
                <a:latin typeface="+mj-lt"/>
              </a:rPr>
              <a:t>Lysosomes</a:t>
            </a:r>
            <a:r>
              <a:rPr lang="en-US" sz="3200" dirty="0" smtClean="0">
                <a:latin typeface="+mj-lt"/>
              </a:rPr>
              <a:t> contain digestive enzymes and break down food.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endParaRPr lang="en-US" sz="32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sz="3200" dirty="0" err="1" smtClean="0">
                <a:latin typeface="+mj-lt"/>
              </a:rPr>
              <a:t>Ribosomes</a:t>
            </a:r>
            <a:r>
              <a:rPr lang="en-US" sz="3200" dirty="0" smtClean="0">
                <a:latin typeface="+mj-lt"/>
              </a:rPr>
              <a:t> are the protein-making sites of the cell.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endParaRPr lang="en-US" sz="32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sz="3200" dirty="0" smtClean="0">
                <a:latin typeface="+mj-lt"/>
              </a:rPr>
              <a:t>The nucleus of a cell contains mitochondria.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5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18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Mitosis is a process by which . . 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toes become diseased	c)  cells die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muscles become striated	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d)  a cell divides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Which list shows the five (5) levels of organization in the correct order?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organ, cell, tissue, organ system, organism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cell, organ, tissue, organ, organism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cell, tissue, organ, organ system, organism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organism, cell, organ system, tissue, organ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sz="1800" dirty="0" smtClean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Read each statement carefully, if the statement is true, write the </a:t>
            </a:r>
            <a:r>
              <a:rPr lang="en-US" sz="1800" u="sng" dirty="0" smtClean="0">
                <a:latin typeface="+mj-lt"/>
              </a:rPr>
              <a:t>whole word TRUE</a:t>
            </a:r>
            <a:r>
              <a:rPr lang="en-US" sz="1800" dirty="0" smtClean="0">
                <a:latin typeface="+mj-lt"/>
              </a:rPr>
              <a:t> in the space provided, if it is false write the </a:t>
            </a:r>
            <a:r>
              <a:rPr lang="en-US" sz="1800" u="sng" dirty="0" smtClean="0">
                <a:latin typeface="+mj-lt"/>
              </a:rPr>
              <a:t>whole word FALSE</a:t>
            </a:r>
            <a:r>
              <a:rPr lang="en-US" sz="1800" dirty="0" smtClean="0">
                <a:latin typeface="+mj-lt"/>
              </a:rPr>
              <a:t>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sz="1800" dirty="0" err="1" smtClean="0">
                <a:latin typeface="+mj-lt"/>
              </a:rPr>
              <a:t>Lysosomes</a:t>
            </a:r>
            <a:r>
              <a:rPr lang="en-US" sz="1800" dirty="0" smtClean="0">
                <a:latin typeface="+mj-lt"/>
              </a:rPr>
              <a:t> contain digestive enzymes and break down food.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TRUE</a:t>
            </a:r>
            <a:endParaRPr lang="en-US" sz="18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endParaRPr lang="en-US" sz="18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sz="1800" dirty="0" err="1" smtClean="0">
                <a:latin typeface="+mj-lt"/>
              </a:rPr>
              <a:t>Ribosomes</a:t>
            </a:r>
            <a:r>
              <a:rPr lang="en-US" sz="1800" dirty="0" smtClean="0">
                <a:latin typeface="+mj-lt"/>
              </a:rPr>
              <a:t> are the protein-making sites of the cell.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TRUE</a:t>
            </a:r>
            <a:endParaRPr lang="en-US" sz="18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endParaRPr lang="en-US" sz="18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sz="1800" dirty="0" smtClean="0">
                <a:latin typeface="+mj-lt"/>
              </a:rPr>
              <a:t>The nucleus of a cell contains mitochondria.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FALSE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1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mom cell sc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14400"/>
            <a:ext cx="6934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6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2098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200" dirty="0" smtClean="0">
                <a:latin typeface="+mj-lt"/>
              </a:rPr>
              <a:t>ANIMAL – round shape, there is NO cell wall, MANY small vacuoles, and NO chloroplasts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200" dirty="0" smtClean="0">
                <a:latin typeface="+mj-lt"/>
              </a:rPr>
              <a:t>PLANT – rectangular shape, there IS a cell wall, ONE large vacuole, and chloroplasts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Cell Review: Day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400" dirty="0" smtClean="0">
                <a:latin typeface="+mj-lt"/>
              </a:rPr>
              <a:t>Read each statement carefully, if the statement is true, write the </a:t>
            </a:r>
            <a:r>
              <a:rPr lang="en-US" sz="2400" u="sng" dirty="0" smtClean="0">
                <a:latin typeface="+mj-lt"/>
              </a:rPr>
              <a:t>whole word TRUE</a:t>
            </a:r>
            <a:r>
              <a:rPr lang="en-US" sz="2400" dirty="0" smtClean="0">
                <a:latin typeface="+mj-lt"/>
              </a:rPr>
              <a:t> in the space provided, if it is false write the </a:t>
            </a:r>
            <a:r>
              <a:rPr lang="en-US" sz="2400" u="sng" dirty="0" smtClean="0">
                <a:latin typeface="+mj-lt"/>
              </a:rPr>
              <a:t>whole word FALSE</a:t>
            </a:r>
            <a:r>
              <a:rPr lang="en-US" sz="2400" dirty="0" smtClean="0">
                <a:latin typeface="+mj-lt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105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Animal cells have a cell wall and chloroplasts.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The endoplasmic reticulum is the control center of the cell.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DNA is found everywhere in the </a:t>
            </a:r>
            <a:r>
              <a:rPr lang="en-US" sz="2400" smtClean="0">
                <a:latin typeface="+mj-lt"/>
              </a:rPr>
              <a:t>cell.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Cell Review: Day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7545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Read each statement carefully, if the statement is true, write the </a:t>
            </a:r>
            <a:r>
              <a:rPr lang="en-US" sz="2800" u="sng" dirty="0" smtClean="0">
                <a:latin typeface="+mj-lt"/>
              </a:rPr>
              <a:t>whole word TRUE</a:t>
            </a:r>
            <a:r>
              <a:rPr lang="en-US" sz="2800" dirty="0" smtClean="0">
                <a:latin typeface="+mj-lt"/>
              </a:rPr>
              <a:t> in the space provided, if it is false write the </a:t>
            </a:r>
            <a:r>
              <a:rPr lang="en-US" sz="2800" u="sng" dirty="0" smtClean="0">
                <a:latin typeface="+mj-lt"/>
              </a:rPr>
              <a:t>whole word FALSE</a:t>
            </a:r>
            <a:r>
              <a:rPr lang="en-US" sz="2800" dirty="0" smtClean="0">
                <a:latin typeface="+mj-lt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8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2800" dirty="0" smtClean="0">
                <a:latin typeface="+mj-lt"/>
              </a:rPr>
              <a:t>Food and oxygen are converted to energy in the Golgi apparatus.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2800" dirty="0" smtClean="0">
                <a:latin typeface="+mj-lt"/>
              </a:rPr>
              <a:t>A cell is the smallest unit that can carry on all of the processes of life.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2800" dirty="0" smtClean="0">
                <a:latin typeface="+mj-lt"/>
              </a:rPr>
              <a:t>New cells are constantly being formed in plants and animals.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2800" dirty="0" smtClean="0">
                <a:latin typeface="+mj-lt"/>
              </a:rPr>
              <a:t>Robert Hooke observed cork cells under a microscope.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Cell Review: Day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31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400" dirty="0" smtClean="0">
                <a:latin typeface="+mj-lt"/>
              </a:rPr>
              <a:t>Read each statement carefully, if the statement is true, write the </a:t>
            </a:r>
            <a:r>
              <a:rPr lang="en-US" sz="2400" u="sng" dirty="0" smtClean="0">
                <a:latin typeface="+mj-lt"/>
              </a:rPr>
              <a:t>whole word TRUE</a:t>
            </a:r>
            <a:r>
              <a:rPr lang="en-US" sz="2400" dirty="0" smtClean="0">
                <a:latin typeface="+mj-lt"/>
              </a:rPr>
              <a:t> in the space provided, if it is false write the </a:t>
            </a:r>
            <a:r>
              <a:rPr lang="en-US" sz="2400" u="sng" dirty="0" smtClean="0">
                <a:latin typeface="+mj-lt"/>
              </a:rPr>
              <a:t>whole word FALSE</a:t>
            </a:r>
            <a:r>
              <a:rPr lang="en-US" sz="2400" dirty="0" smtClean="0">
                <a:latin typeface="+mj-lt"/>
              </a:rPr>
              <a:t>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Animal cells have a cell wall and chloroplasts. 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TRUE</a:t>
            </a:r>
            <a:endParaRPr lang="en-US" sz="24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The endoplasmic reticulum is the control center of the cell.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FALSE</a:t>
            </a:r>
            <a:endParaRPr lang="en-US" sz="24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DNA is found everywhere in the cell.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FALSE</a:t>
            </a:r>
            <a:endParaRPr lang="en-US" sz="24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Food and oxygen are converted to energy in the Golgi apparatus.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FALSE</a:t>
            </a:r>
            <a:endParaRPr lang="en-US" sz="24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A cell is the smallest unit that can carry on all of the processes of life.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TRUE</a:t>
            </a:r>
            <a:endParaRPr lang="en-US" sz="24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New cells are constantly being formed in plants and animals.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TRUE</a:t>
            </a:r>
            <a:endParaRPr lang="en-US" sz="24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Robert Hooke observed cork cells under a microscope.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TRUE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5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95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dirty="0" smtClean="0">
                <a:latin typeface="+mj-lt"/>
              </a:rPr>
              <a:t>Match the following pictures AND identify the special feature of the protozoa.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Paramecium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 smtClean="0">
                <a:latin typeface="+mj-lt"/>
              </a:rPr>
              <a:t>Volvox</a:t>
            </a:r>
            <a:endParaRPr lang="en-US" dirty="0" smtClean="0">
              <a:latin typeface="+mj-lt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Euglena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Amoeba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676400"/>
            <a:ext cx="2216150" cy="2492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lphaUcPeriod"/>
              <a:defRPr/>
            </a:pPr>
            <a:endParaRPr lang="en-US" sz="2600" dirty="0">
              <a:latin typeface="+mj-lt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2600" dirty="0" err="1">
                <a:latin typeface="+mj-lt"/>
              </a:rPr>
              <a:t>Pseudopod</a:t>
            </a:r>
            <a:endParaRPr lang="en-US" sz="2600" dirty="0">
              <a:latin typeface="+mj-lt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2600" dirty="0">
                <a:latin typeface="+mj-lt"/>
              </a:rPr>
              <a:t>Flagellum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2600" dirty="0">
                <a:latin typeface="+mj-lt"/>
              </a:rPr>
              <a:t>Cilia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2600" dirty="0">
                <a:latin typeface="+mj-lt"/>
              </a:rPr>
              <a:t>Colony</a:t>
            </a:r>
          </a:p>
          <a:p>
            <a:pPr>
              <a:defRPr/>
            </a:pPr>
            <a:endParaRPr lang="en-US" sz="2600" dirty="0">
              <a:latin typeface="+mj-lt"/>
            </a:endParaRPr>
          </a:p>
        </p:txBody>
      </p:sp>
      <p:pic>
        <p:nvPicPr>
          <p:cNvPr id="30725" name="Picture 5" descr="https://encrypted-tbn3.gstatic.com/images?q=tbn:ANd9GcQvpWD6SfN2u_xJXzAv_qNnXaOuDovp367CdYNl2bAjzLYuI7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00400"/>
            <a:ext cx="2209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7" descr="https://encrypted-tbn3.gstatic.com/images?q=tbn:ANd9GcRQ71LRIFCfPaS_HbYJYK3dmIqv8eaaLiEGtdzZNp-FC0U8BzBk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924425"/>
            <a:ext cx="2362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https://encrypted-tbn1.gstatic.com/images?q=tbn:ANd9GcR7TM97QK0CedFOIRvzPElwFt4loHBLGtWvJsVWFea1Z4qKrMH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038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11" descr="https://encrypted-tbn0.gstatic.com/images?q=tbn:ANd9GcSOt8DeuYRbgWqpBMz4p2ub2Ts49c5pBTgDmKPOf3TFPxTXrfbAT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343400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Box 8"/>
          <p:cNvSpPr txBox="1">
            <a:spLocks noChangeArrowheads="1"/>
          </p:cNvSpPr>
          <p:nvPr/>
        </p:nvSpPr>
        <p:spPr bwMode="auto">
          <a:xfrm>
            <a:off x="533400" y="44958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</a:t>
            </a:r>
          </a:p>
        </p:txBody>
      </p:sp>
      <p:sp>
        <p:nvSpPr>
          <p:cNvPr id="30730" name="TextBox 9"/>
          <p:cNvSpPr txBox="1">
            <a:spLocks noChangeArrowheads="1"/>
          </p:cNvSpPr>
          <p:nvPr/>
        </p:nvSpPr>
        <p:spPr bwMode="auto">
          <a:xfrm>
            <a:off x="3276600" y="49530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30731" name="TextBox 10"/>
          <p:cNvSpPr txBox="1">
            <a:spLocks noChangeArrowheads="1"/>
          </p:cNvSpPr>
          <p:nvPr/>
        </p:nvSpPr>
        <p:spPr bwMode="auto">
          <a:xfrm>
            <a:off x="5105400" y="32766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30732" name="TextBox 11"/>
          <p:cNvSpPr txBox="1">
            <a:spLocks noChangeArrowheads="1"/>
          </p:cNvSpPr>
          <p:nvPr/>
        </p:nvSpPr>
        <p:spPr bwMode="auto">
          <a:xfrm>
            <a:off x="6324600" y="54102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8 ANSWERS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95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dirty="0" smtClean="0">
                <a:latin typeface="+mj-lt"/>
              </a:rPr>
              <a:t>Match the following pictures AND identify the special feature of the protozoa.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Paramecium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Y, C</a:t>
            </a:r>
            <a:endParaRPr lang="en-US" dirty="0" smtClean="0">
              <a:latin typeface="+mj-lt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 smtClean="0">
                <a:latin typeface="+mj-lt"/>
              </a:rPr>
              <a:t>Volvox</a:t>
            </a:r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X, D</a:t>
            </a:r>
            <a:endParaRPr lang="en-US" dirty="0" smtClean="0">
              <a:latin typeface="+mj-lt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Euglena 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Z, B</a:t>
            </a:r>
            <a:endParaRPr lang="en-US" dirty="0" smtClean="0">
              <a:latin typeface="+mj-lt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Amoeba 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W, A</a:t>
            </a:r>
            <a:endParaRPr lang="en-US" dirty="0" smtClean="0">
              <a:latin typeface="+mj-lt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676400"/>
            <a:ext cx="2216150" cy="2492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lphaUcPeriod"/>
              <a:defRPr/>
            </a:pPr>
            <a:endParaRPr lang="en-US" sz="2600" dirty="0">
              <a:latin typeface="+mj-lt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2600" dirty="0" err="1">
                <a:latin typeface="+mj-lt"/>
              </a:rPr>
              <a:t>Pseudopod</a:t>
            </a:r>
            <a:endParaRPr lang="en-US" sz="2600" dirty="0">
              <a:latin typeface="+mj-lt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2600" dirty="0">
                <a:latin typeface="+mj-lt"/>
              </a:rPr>
              <a:t>Flagellum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2600" dirty="0">
                <a:latin typeface="+mj-lt"/>
              </a:rPr>
              <a:t>Cilia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2600" dirty="0">
                <a:latin typeface="+mj-lt"/>
              </a:rPr>
              <a:t>Colony</a:t>
            </a:r>
          </a:p>
          <a:p>
            <a:pPr>
              <a:defRPr/>
            </a:pPr>
            <a:endParaRPr lang="en-US" sz="2600" dirty="0">
              <a:latin typeface="+mj-lt"/>
            </a:endParaRPr>
          </a:p>
        </p:txBody>
      </p:sp>
      <p:pic>
        <p:nvPicPr>
          <p:cNvPr id="31749" name="Picture 5" descr="https://encrypted-tbn3.gstatic.com/images?q=tbn:ANd9GcQvpWD6SfN2u_xJXzAv_qNnXaOuDovp367CdYNl2bAjzLYuI7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00400"/>
            <a:ext cx="2209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7" descr="https://encrypted-tbn3.gstatic.com/images?q=tbn:ANd9GcRQ71LRIFCfPaS_HbYJYK3dmIqv8eaaLiEGtdzZNp-FC0U8BzBk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924425"/>
            <a:ext cx="2362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9" descr="https://encrypted-tbn1.gstatic.com/images?q=tbn:ANd9GcR7TM97QK0CedFOIRvzPElwFt4loHBLGtWvJsVWFea1Z4qKrMH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038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11" descr="https://encrypted-tbn0.gstatic.com/images?q=tbn:ANd9GcSOt8DeuYRbgWqpBMz4p2ub2Ts49c5pBTgDmKPOf3TFPxTXrfbAT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343400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TextBox 8"/>
          <p:cNvSpPr txBox="1">
            <a:spLocks noChangeArrowheads="1"/>
          </p:cNvSpPr>
          <p:nvPr/>
        </p:nvSpPr>
        <p:spPr bwMode="auto">
          <a:xfrm>
            <a:off x="533400" y="44958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</a:t>
            </a:r>
          </a:p>
        </p:txBody>
      </p:sp>
      <p:sp>
        <p:nvSpPr>
          <p:cNvPr id="31754" name="TextBox 9"/>
          <p:cNvSpPr txBox="1">
            <a:spLocks noChangeArrowheads="1"/>
          </p:cNvSpPr>
          <p:nvPr/>
        </p:nvSpPr>
        <p:spPr bwMode="auto">
          <a:xfrm>
            <a:off x="3276600" y="49530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31755" name="TextBox 10"/>
          <p:cNvSpPr txBox="1">
            <a:spLocks noChangeArrowheads="1"/>
          </p:cNvSpPr>
          <p:nvPr/>
        </p:nvSpPr>
        <p:spPr bwMode="auto">
          <a:xfrm>
            <a:off x="5105400" y="32766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31756" name="TextBox 11"/>
          <p:cNvSpPr txBox="1">
            <a:spLocks noChangeArrowheads="1"/>
          </p:cNvSpPr>
          <p:nvPr/>
        </p:nvSpPr>
        <p:spPr bwMode="auto">
          <a:xfrm>
            <a:off x="6324600" y="54102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Cell Review: Day 4 Alternate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400" i="1" dirty="0" smtClean="0">
                <a:latin typeface="+mj-lt"/>
              </a:rPr>
              <a:t>Read each statement carefully, and write true/false.  If the statement is false, rewrite the statement to make it true.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4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Animal cells have a cell wall and chloroplasts.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The endoplasmic reticulum is the control center of the cell.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DNA is found everywhere in the cell.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2400" dirty="0"/>
              <a:t>Food and oxygen are converted to energy in the Golgi apparatus.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2400" dirty="0"/>
              <a:t>A cell is the smallest unit that can carry on all of the processes of life.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2400" dirty="0"/>
              <a:t>New cells are constantly being formed in plants and animals.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2400" dirty="0"/>
              <a:t>Robert Hooke observed cork cells under a microscope.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32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6 ALTERNATE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95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3200" dirty="0" smtClean="0">
                <a:latin typeface="+mj-lt"/>
              </a:rPr>
              <a:t>Fill in a Venn diagram comparing and contrasting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MITOSIS</a:t>
            </a:r>
            <a:r>
              <a:rPr lang="en-US" sz="3200" dirty="0" smtClean="0">
                <a:latin typeface="+mj-lt"/>
              </a:rPr>
              <a:t> and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MEIOSIS</a:t>
            </a:r>
            <a:r>
              <a:rPr lang="en-US" sz="3200" dirty="0" smtClean="0">
                <a:latin typeface="+mj-lt"/>
              </a:rPr>
              <a:t>.  Try to come up with at least 3 facts in common and 3 facts each that are unique.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267200"/>
            <a:ext cx="3581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alphaUcPeriod"/>
              <a:defRPr/>
            </a:pPr>
            <a:endParaRPr lang="en-US" sz="2600" dirty="0">
              <a:latin typeface="+mj-lt"/>
            </a:endParaRPr>
          </a:p>
          <a:p>
            <a:pPr>
              <a:defRPr/>
            </a:pPr>
            <a:endParaRPr lang="en-US" sz="2600" dirty="0">
              <a:latin typeface="+mj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52600" y="4114800"/>
            <a:ext cx="33528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62400" y="4114800"/>
            <a:ext cx="33528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 rtlCol="0">
            <a:noAutofit/>
          </a:bodyPr>
          <a:lstStyle/>
          <a:p>
            <a:pPr marL="742950" indent="-7429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en-US" sz="4400" dirty="0" smtClean="0">
                <a:latin typeface="+mj-lt"/>
              </a:rPr>
              <a:t>What is the primary method of movement for Euglena?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Flagella	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Cilia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err="1" smtClean="0">
                <a:latin typeface="+mj-lt"/>
              </a:rPr>
              <a:t>Cytoplasmic</a:t>
            </a:r>
            <a:r>
              <a:rPr lang="en-US" sz="4400" dirty="0" smtClean="0">
                <a:latin typeface="+mj-lt"/>
              </a:rPr>
              <a:t> streaming	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err="1" smtClean="0">
                <a:latin typeface="+mj-lt"/>
              </a:rPr>
              <a:t>Phagocytosis</a:t>
            </a:r>
            <a:endParaRPr lang="en-US" sz="44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Cell Review: Day 6 ALTERNATE Answers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95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dirty="0" smtClean="0">
                <a:latin typeface="+mj-lt"/>
              </a:rPr>
              <a:t>Fill in a Venn diagram comparing and contrasting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MITOSIS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MEIOSIS</a:t>
            </a:r>
            <a:r>
              <a:rPr lang="en-US" sz="2400" dirty="0" smtClean="0">
                <a:latin typeface="+mj-lt"/>
              </a:rPr>
              <a:t>.  Try to come up with at least 3 facts in common and 3 facts each that are unique.</a:t>
            </a:r>
          </a:p>
        </p:txBody>
      </p:sp>
      <p:sp>
        <p:nvSpPr>
          <p:cNvPr id="13" name="Oval 12"/>
          <p:cNvSpPr/>
          <p:nvPr/>
        </p:nvSpPr>
        <p:spPr>
          <a:xfrm>
            <a:off x="0" y="2362200"/>
            <a:ext cx="6934200" cy="426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09800" y="2362200"/>
            <a:ext cx="6934200" cy="426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2" name="TextBox 6"/>
          <p:cNvSpPr txBox="1">
            <a:spLocks noChangeArrowheads="1"/>
          </p:cNvSpPr>
          <p:nvPr/>
        </p:nvSpPr>
        <p:spPr bwMode="auto">
          <a:xfrm>
            <a:off x="2819400" y="3276600"/>
            <a:ext cx="3429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en-US"/>
              <a:t>Types of cell division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Makes new cells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Occurs in plants and animals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Copies at least some of the DNA</a:t>
            </a: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457200" y="3124200"/>
            <a:ext cx="1981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en-US"/>
              <a:t>Makes exact copy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Needed for growth, development, and repair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Copies full set of DNA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Occurs throughout the body</a:t>
            </a:r>
          </a:p>
        </p:txBody>
      </p: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6629400" y="3200400"/>
            <a:ext cx="1981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en-US"/>
              <a:t>Makes a cell different from parent cell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Needed for reproduction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Divides DNA in half</a:t>
            </a:r>
          </a:p>
          <a:p>
            <a:pPr marL="342900" indent="-342900" algn="ctr">
              <a:buFontTx/>
              <a:buAutoNum type="arabicPeriod"/>
            </a:pPr>
            <a:r>
              <a:rPr lang="en-US"/>
              <a:t>Occurs in sex organs</a:t>
            </a:r>
          </a:p>
        </p:txBody>
      </p:sp>
      <p:sp>
        <p:nvSpPr>
          <p:cNvPr id="34825" name="TextBox 9"/>
          <p:cNvSpPr txBox="1">
            <a:spLocks noChangeArrowheads="1"/>
          </p:cNvSpPr>
          <p:nvPr/>
        </p:nvSpPr>
        <p:spPr bwMode="auto">
          <a:xfrm>
            <a:off x="1524000" y="25908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b="1">
                <a:solidFill>
                  <a:srgbClr val="FF0000"/>
                </a:solidFill>
              </a:rPr>
              <a:t>MITOSIS</a:t>
            </a:r>
          </a:p>
        </p:txBody>
      </p:sp>
      <p:sp>
        <p:nvSpPr>
          <p:cNvPr id="34826" name="TextBox 10"/>
          <p:cNvSpPr txBox="1">
            <a:spLocks noChangeArrowheads="1"/>
          </p:cNvSpPr>
          <p:nvPr/>
        </p:nvSpPr>
        <p:spPr bwMode="auto">
          <a:xfrm>
            <a:off x="5715000" y="2667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b="1">
                <a:solidFill>
                  <a:srgbClr val="FF0000"/>
                </a:solidFill>
              </a:rPr>
              <a:t>MEIOSIS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Cell Review: Day 7 ALTERNATE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400" dirty="0" smtClean="0">
                <a:latin typeface="+mj-lt"/>
              </a:rPr>
              <a:t>Identify each statement as a description of 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MITOSIS (MI) </a:t>
            </a:r>
            <a:r>
              <a:rPr lang="en-US" sz="2400" dirty="0" smtClean="0">
                <a:latin typeface="+mj-lt"/>
              </a:rPr>
              <a:t>or as a description of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MEIOSIS (ME) </a:t>
            </a:r>
            <a:r>
              <a:rPr lang="en-US" sz="2400" dirty="0" smtClean="0">
                <a:latin typeface="+mj-lt"/>
              </a:rPr>
              <a:t>or as a description of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BOTH (B).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sz="2400" dirty="0" smtClean="0">
              <a:latin typeface="+mj-lt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A form of cell division.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Goes through cell division twice, creating cells with ½ the number of chromosomes.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Replaces cells that have been damaged. 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Binary fission in bacteria is a form of this.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Is not the same as budding.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Is necessary for reproducing offspring.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Occurs in the nucleus of the cell.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Goes through different stages of breaking apart chromosomes.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Cell Review: Day 7 ALTERNATE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400" dirty="0" smtClean="0">
                <a:latin typeface="+mj-lt"/>
              </a:rPr>
              <a:t>Identify each statement as a description of 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MITOSIS (MI) </a:t>
            </a:r>
            <a:r>
              <a:rPr lang="en-US" sz="2400" dirty="0" smtClean="0">
                <a:latin typeface="+mj-lt"/>
              </a:rPr>
              <a:t>or as a description of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MEIOSIS (ME) </a:t>
            </a:r>
            <a:r>
              <a:rPr lang="en-US" sz="2400" dirty="0" smtClean="0">
                <a:latin typeface="+mj-lt"/>
              </a:rPr>
              <a:t>or as a description of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BOTH (B).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sz="2400" dirty="0" smtClean="0">
              <a:latin typeface="+mj-lt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A form of cell division.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B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Goes through cell division twice, creating cells with ½ the number of chromosomes.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ME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Replaces cells that have been damaged.  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MI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Binary fission in bacteria is a form of this.  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MI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Is not the same as budding. 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ME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Is necessary for reproducing offspring. 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ME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Occurs in the nucleus of the cell. 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B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+mj-lt"/>
              </a:rPr>
              <a:t>Goes through different stages of breaking apart chromosomes.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Cell Review: Day 8 ALTERNATE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990600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Identify Cell 1 as a plant cell </a:t>
            </a:r>
            <a:r>
              <a:rPr lang="en-US" sz="2400" b="1" u="sng" dirty="0" smtClean="0">
                <a:latin typeface="+mj-lt"/>
              </a:rPr>
              <a:t>or </a:t>
            </a:r>
            <a:r>
              <a:rPr lang="en-US" sz="2400" dirty="0" smtClean="0">
                <a:latin typeface="+mj-lt"/>
              </a:rPr>
              <a:t>an animal cell. Explain your answer.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Identify Cell 2 as a plant cell </a:t>
            </a:r>
            <a:r>
              <a:rPr lang="en-US" sz="2400" b="1" u="sng" dirty="0" smtClean="0">
                <a:latin typeface="+mj-lt"/>
              </a:rPr>
              <a:t>or </a:t>
            </a:r>
            <a:r>
              <a:rPr lang="en-US" sz="2400" dirty="0" smtClean="0">
                <a:latin typeface="+mj-lt"/>
              </a:rPr>
              <a:t>an animal cell. Explain your answer.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200" b="1" dirty="0" smtClean="0">
              <a:latin typeface="+mj-lt"/>
            </a:endParaRPr>
          </a:p>
        </p:txBody>
      </p:sp>
      <p:pic>
        <p:nvPicPr>
          <p:cNvPr id="37892" name="Picture 6" descr="http://3.bp.blogspot.com/-f8H0ZbwOIUo/T5oP46b4g3I/AAAAAAAAGzA/3kl7m5EMxFg/s1600/Plant+and+Animal+Cell.png"/>
          <p:cNvPicPr>
            <a:picLocks noChangeAspect="1" noChangeArrowheads="1"/>
          </p:cNvPicPr>
          <p:nvPr/>
        </p:nvPicPr>
        <p:blipFill>
          <a:blip r:embed="rId2" cstate="print"/>
          <a:srcRect b="6203"/>
          <a:stretch>
            <a:fillRect/>
          </a:stretch>
        </p:blipFill>
        <p:spPr bwMode="auto">
          <a:xfrm>
            <a:off x="304800" y="1524000"/>
            <a:ext cx="861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sz="4400" dirty="0" smtClean="0">
                <a:latin typeface="+mj-lt"/>
              </a:rPr>
              <a:t>What is the basic unit of structure and function in a living organism?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Cell	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Tissue	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Organ	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Organ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Autofit/>
          </a:bodyPr>
          <a:lstStyle/>
          <a:p>
            <a:pPr marL="742950" indent="-7429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sz="4400" dirty="0" smtClean="0">
                <a:latin typeface="+mj-lt"/>
              </a:rPr>
              <a:t> Several types of tissue that work together to perform a bodily function is a(n)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Organelle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Cell 	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Organ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>
                <a:latin typeface="+mj-lt"/>
              </a:rPr>
              <a:t>Organ system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Cell Review: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en-US" sz="3200" dirty="0" smtClean="0">
                <a:latin typeface="+mj-lt"/>
              </a:rPr>
              <a:t>The outer portion of an plant cell, used for protection is called the . . 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200" dirty="0" smtClean="0">
                <a:latin typeface="+mj-lt"/>
              </a:rPr>
              <a:t>cytoplasm - the fluid portion of the cell that the organelles float in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200" dirty="0" smtClean="0">
                <a:latin typeface="+mj-lt"/>
              </a:rPr>
              <a:t>cell membrane - a semi-permeable lipid bi-layer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200" dirty="0" smtClean="0">
                <a:latin typeface="+mj-lt"/>
              </a:rPr>
              <a:t>nucleus - the “control center” of the cell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200" dirty="0" smtClean="0">
                <a:latin typeface="+mj-lt"/>
              </a:rPr>
              <a:t>cell wall – a rigid outer layer made of cellulose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Cell Review: Day 1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"Pseudopodia" literally means?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“False feet”</a:t>
            </a:r>
            <a:r>
              <a:rPr lang="en-US" sz="1800" dirty="0" smtClean="0">
                <a:latin typeface="+mj-lt"/>
              </a:rPr>
              <a:t>	c) “False motion”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“True motion”	d) “True feet”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What is the primary method of movement for Euglena?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Flagella</a:t>
            </a:r>
            <a:r>
              <a:rPr lang="en-US" sz="1800" dirty="0" smtClean="0">
                <a:latin typeface="+mj-lt"/>
              </a:rPr>
              <a:t>		c) </a:t>
            </a:r>
            <a:r>
              <a:rPr lang="en-US" sz="1800" dirty="0" err="1" smtClean="0">
                <a:latin typeface="+mj-lt"/>
              </a:rPr>
              <a:t>Cytoplasmic</a:t>
            </a:r>
            <a:r>
              <a:rPr lang="en-US" sz="1800" dirty="0" smtClean="0">
                <a:latin typeface="+mj-lt"/>
              </a:rPr>
              <a:t> streaming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Cilia		d) </a:t>
            </a:r>
            <a:r>
              <a:rPr lang="en-US" sz="1800" dirty="0" err="1" smtClean="0">
                <a:latin typeface="+mj-lt"/>
              </a:rPr>
              <a:t>Phagocytosis</a:t>
            </a:r>
            <a:endParaRPr lang="en-US" sz="1800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What is the basic unit of structure and function in a living organism?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Cell</a:t>
            </a:r>
            <a:r>
              <a:rPr lang="en-US" sz="1800" dirty="0" smtClean="0">
                <a:latin typeface="+mj-lt"/>
              </a:rPr>
              <a:t>		c) Organ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Tissue		d) Organ system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Several types of tissue that work together to perform a bodily function is a(n)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Organelle		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c) Organ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Cell 		d) Organ system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The outer portion of an plant cell, used for protection is called the . . 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cytoplasm - the fluid portion of the cell that the organelles float in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cell membrane - a semi-permeable lipid bi-layer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latin typeface="+mj-lt"/>
              </a:rPr>
              <a:t>nucleus - the “control center” of the cell			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cell wall – a rigid outer layer made of cellulose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105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1950"/>
          </a:xfrm>
        </p:spPr>
        <p:txBody>
          <a:bodyPr/>
          <a:lstStyle/>
          <a:p>
            <a:pPr eaLnBrk="1" hangingPunct="1"/>
            <a:r>
              <a:rPr lang="en-US" smtClean="0"/>
              <a:t>Cell Review: Day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b="1" dirty="0" smtClean="0">
                <a:latin typeface="+mj-lt"/>
              </a:rPr>
              <a:t>Match the following statements with one of the following words; fill in the space with the letter of the correct word.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	(</a:t>
            </a:r>
            <a:r>
              <a:rPr lang="en-US" sz="1800" b="1" dirty="0" smtClean="0">
                <a:latin typeface="+mj-lt"/>
              </a:rPr>
              <a:t>A</a:t>
            </a:r>
            <a:r>
              <a:rPr lang="en-US" sz="1800" dirty="0" smtClean="0">
                <a:latin typeface="+mj-lt"/>
              </a:rPr>
              <a:t>) Mitochondria		(</a:t>
            </a:r>
            <a:r>
              <a:rPr lang="en-US" sz="1800" b="1" dirty="0" smtClean="0">
                <a:latin typeface="+mj-lt"/>
              </a:rPr>
              <a:t>E</a:t>
            </a:r>
            <a:r>
              <a:rPr lang="en-US" sz="1800" dirty="0" smtClean="0">
                <a:latin typeface="+mj-lt"/>
              </a:rPr>
              <a:t>) Cell wall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	(</a:t>
            </a:r>
            <a:r>
              <a:rPr lang="en-US" sz="1800" b="1" dirty="0" smtClean="0">
                <a:latin typeface="+mj-lt"/>
              </a:rPr>
              <a:t>B</a:t>
            </a:r>
            <a:r>
              <a:rPr lang="en-US" sz="1800" dirty="0" smtClean="0">
                <a:latin typeface="+mj-lt"/>
              </a:rPr>
              <a:t>) Nucleus			(</a:t>
            </a:r>
            <a:r>
              <a:rPr lang="en-US" sz="1800" b="1" dirty="0" smtClean="0">
                <a:latin typeface="+mj-lt"/>
              </a:rPr>
              <a:t>F</a:t>
            </a:r>
            <a:r>
              <a:rPr lang="en-US" sz="1800" dirty="0" smtClean="0">
                <a:latin typeface="+mj-lt"/>
              </a:rPr>
              <a:t>) Golgi apparatus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	(</a:t>
            </a:r>
            <a:r>
              <a:rPr lang="en-US" sz="1800" b="1" dirty="0" smtClean="0">
                <a:latin typeface="+mj-lt"/>
              </a:rPr>
              <a:t>C</a:t>
            </a:r>
            <a:r>
              <a:rPr lang="en-US" sz="1800" dirty="0" smtClean="0">
                <a:latin typeface="+mj-lt"/>
              </a:rPr>
              <a:t>) Endoplasmic reticulum		(</a:t>
            </a:r>
            <a:r>
              <a:rPr lang="en-US" sz="1800" b="1" dirty="0" smtClean="0">
                <a:latin typeface="+mj-lt"/>
              </a:rPr>
              <a:t>G</a:t>
            </a:r>
            <a:r>
              <a:rPr lang="en-US" sz="1800" dirty="0" smtClean="0">
                <a:latin typeface="+mj-lt"/>
              </a:rPr>
              <a:t>) Nuclear membrane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      (</a:t>
            </a:r>
            <a:r>
              <a:rPr lang="en-US" sz="1800" b="1" dirty="0" smtClean="0">
                <a:latin typeface="+mj-lt"/>
              </a:rPr>
              <a:t>D</a:t>
            </a:r>
            <a:r>
              <a:rPr lang="en-US" sz="1800" dirty="0" smtClean="0">
                <a:latin typeface="+mj-lt"/>
              </a:rPr>
              <a:t>) Ribosome			(</a:t>
            </a:r>
            <a:r>
              <a:rPr lang="en-US" sz="1800" b="1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) Cell membrane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	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The part of a cell that allows the transportation of materials throughout the cytoplasm.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The organelle of the cell that contains chromosomes and controls all cell functions.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The part of the cell that controls movement of materials into and out of the cell.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This structure packages and stores protein.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A “wood like” boundary that plant cells use for support and protection.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The “skin” which allows certain materials to pass in and out of the nucleus.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The site of protein synthesis (where proteins are made).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Where glucose and oxygen undergo cellular respiration to produce ATP or energy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1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85750"/>
          </a:xfrm>
        </p:spPr>
        <p:txBody>
          <a:bodyPr/>
          <a:lstStyle/>
          <a:p>
            <a:pPr eaLnBrk="1" hangingPunct="1"/>
            <a:r>
              <a:rPr lang="en-US" smtClean="0"/>
              <a:t>Cell Review: Day 2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0593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b="1" dirty="0" smtClean="0">
                <a:latin typeface="+mj-lt"/>
              </a:rPr>
              <a:t>Match the following statements with one of the following words; fill in the space with the letter of the correct word.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	(</a:t>
            </a:r>
            <a:r>
              <a:rPr lang="en-US" sz="1800" b="1" dirty="0" smtClean="0">
                <a:latin typeface="+mj-lt"/>
              </a:rPr>
              <a:t>A</a:t>
            </a:r>
            <a:r>
              <a:rPr lang="en-US" sz="1800" dirty="0" smtClean="0">
                <a:latin typeface="+mj-lt"/>
              </a:rPr>
              <a:t>) Mitochondria		(</a:t>
            </a:r>
            <a:r>
              <a:rPr lang="en-US" sz="1800" b="1" dirty="0" smtClean="0">
                <a:latin typeface="+mj-lt"/>
              </a:rPr>
              <a:t>E</a:t>
            </a:r>
            <a:r>
              <a:rPr lang="en-US" sz="1800" dirty="0" smtClean="0">
                <a:latin typeface="+mj-lt"/>
              </a:rPr>
              <a:t>) Cell wall			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	(</a:t>
            </a:r>
            <a:r>
              <a:rPr lang="en-US" sz="1800" b="1" dirty="0" smtClean="0">
                <a:latin typeface="+mj-lt"/>
              </a:rPr>
              <a:t>B</a:t>
            </a:r>
            <a:r>
              <a:rPr lang="en-US" sz="1800" dirty="0" smtClean="0">
                <a:latin typeface="+mj-lt"/>
              </a:rPr>
              <a:t>) Nucleus			(</a:t>
            </a:r>
            <a:r>
              <a:rPr lang="en-US" sz="1800" b="1" dirty="0" smtClean="0">
                <a:latin typeface="+mj-lt"/>
              </a:rPr>
              <a:t>F</a:t>
            </a:r>
            <a:r>
              <a:rPr lang="en-US" sz="1800" dirty="0" smtClean="0">
                <a:latin typeface="+mj-lt"/>
              </a:rPr>
              <a:t>) Golgi apparatus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	(</a:t>
            </a:r>
            <a:r>
              <a:rPr lang="en-US" sz="1800" b="1" dirty="0" smtClean="0">
                <a:latin typeface="+mj-lt"/>
              </a:rPr>
              <a:t>C</a:t>
            </a:r>
            <a:r>
              <a:rPr lang="en-US" sz="1800" dirty="0" smtClean="0">
                <a:latin typeface="+mj-lt"/>
              </a:rPr>
              <a:t>) Endoplasmic reticulum		(</a:t>
            </a:r>
            <a:r>
              <a:rPr lang="en-US" sz="1800" b="1" dirty="0" smtClean="0">
                <a:latin typeface="+mj-lt"/>
              </a:rPr>
              <a:t>G</a:t>
            </a:r>
            <a:r>
              <a:rPr lang="en-US" sz="1800" dirty="0" smtClean="0">
                <a:latin typeface="+mj-lt"/>
              </a:rPr>
              <a:t>) Nuclear membrane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      (</a:t>
            </a:r>
            <a:r>
              <a:rPr lang="en-US" sz="1800" b="1" dirty="0" smtClean="0">
                <a:latin typeface="+mj-lt"/>
              </a:rPr>
              <a:t>D</a:t>
            </a:r>
            <a:r>
              <a:rPr lang="en-US" sz="1800" dirty="0" smtClean="0">
                <a:latin typeface="+mj-lt"/>
              </a:rPr>
              <a:t>) Ribosome			(</a:t>
            </a:r>
            <a:r>
              <a:rPr lang="en-US" sz="1800" b="1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) Cell membrane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1800" dirty="0" smtClean="0">
                <a:latin typeface="+mj-lt"/>
              </a:rPr>
              <a:t>	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The part of a cell that allows the transportation of materials throughout the cytoplasm.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 ( C )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The organelle of the cell that contains chromosomes and controls all cell functions.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     ( B )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The part of the cell that controls movement of materials into and out of the cell.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( I )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This structure packages and stores protein.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( F )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A “wood like” boundary that plant cells use for support and protection.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( E )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The “skin” which allows certain materials to pass in and out of the nucleus.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( G )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The site of protein synthesis (where proteins are made).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( A )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1800" dirty="0" smtClean="0">
                <a:latin typeface="+mj-lt"/>
              </a:rPr>
              <a:t> Where glucose and oxygen undergo cellular respiration to produce ATP or energy.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(D)</a:t>
            </a:r>
            <a:endParaRPr lang="en-US" sz="1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1800" dirty="0" smtClean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3003</TotalTime>
  <Words>1477</Words>
  <Application>Microsoft Office PowerPoint</Application>
  <PresentationFormat>On-screen Show (4:3)</PresentationFormat>
  <Paragraphs>319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Constantia</vt:lpstr>
      <vt:lpstr>Wingdings 2</vt:lpstr>
      <vt:lpstr>Times New Roman</vt:lpstr>
      <vt:lpstr>Flow</vt:lpstr>
      <vt:lpstr>Cell Review Questions</vt:lpstr>
      <vt:lpstr>Cell Review: Day 1</vt:lpstr>
      <vt:lpstr>Cell Review: Day 1</vt:lpstr>
      <vt:lpstr>Cell Review: Day 1</vt:lpstr>
      <vt:lpstr>Cell Review: Day 1</vt:lpstr>
      <vt:lpstr>Cell Review: Day 1</vt:lpstr>
      <vt:lpstr>Cell Review: Day 1 ANSWERS</vt:lpstr>
      <vt:lpstr>Cell Review: Day 2</vt:lpstr>
      <vt:lpstr>Cell Review: Day 2 ANSWERS</vt:lpstr>
      <vt:lpstr>Cell Review: Day 3</vt:lpstr>
      <vt:lpstr>Cell Review: Day 3</vt:lpstr>
      <vt:lpstr>Cell Review: Day 3</vt:lpstr>
      <vt:lpstr>Cell Review: Day 3</vt:lpstr>
      <vt:lpstr>Cell Review: Day 3</vt:lpstr>
      <vt:lpstr>Cell Review: Day 3 ANSWERS</vt:lpstr>
      <vt:lpstr>Cell Review: Day 4</vt:lpstr>
      <vt:lpstr>Cell Review: Day 4 ANSWERS</vt:lpstr>
      <vt:lpstr>Cell Review: Day 5</vt:lpstr>
      <vt:lpstr>Cell Review: Day 5</vt:lpstr>
      <vt:lpstr>Cell Review: Day 5</vt:lpstr>
      <vt:lpstr>Cell Review: Day 5 ANSWERS</vt:lpstr>
      <vt:lpstr>Cell Review: Day 6 ANSWERS</vt:lpstr>
      <vt:lpstr>Cell Review: Day 7</vt:lpstr>
      <vt:lpstr>Cell Review: Day 7</vt:lpstr>
      <vt:lpstr>Cell Review: Day 7</vt:lpstr>
      <vt:lpstr>Cell Review: Day 5</vt:lpstr>
      <vt:lpstr>Cell Review: Day 8 ANSWERS</vt:lpstr>
      <vt:lpstr>Cell Review: Day 4 Alternate</vt:lpstr>
      <vt:lpstr>Cell Review: Day 6 ALTERNATE</vt:lpstr>
      <vt:lpstr>Cell Review: Day 6 ALTERNATE Answers</vt:lpstr>
      <vt:lpstr>Cell Review: Day 7 ALTERNATE</vt:lpstr>
      <vt:lpstr>Cell Review: Day 7 ALTERNATE</vt:lpstr>
      <vt:lpstr>Cell Review: Day 8 ALTERNATE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Review Questions</dc:title>
  <dc:creator>WCPSS</dc:creator>
  <cp:lastModifiedBy>ldavis2</cp:lastModifiedBy>
  <cp:revision>24</cp:revision>
  <dcterms:created xsi:type="dcterms:W3CDTF">2013-02-21T15:36:25Z</dcterms:created>
  <dcterms:modified xsi:type="dcterms:W3CDTF">2014-06-17T16:12:34Z</dcterms:modified>
</cp:coreProperties>
</file>