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0" r:id="rId7"/>
    <p:sldId id="262" r:id="rId8"/>
    <p:sldId id="263" r:id="rId9"/>
    <p:sldId id="266" r:id="rId10"/>
    <p:sldId id="273" r:id="rId11"/>
    <p:sldId id="265" r:id="rId12"/>
    <p:sldId id="268" r:id="rId13"/>
    <p:sldId id="269" r:id="rId14"/>
    <p:sldId id="270" r:id="rId15"/>
    <p:sldId id="274" r:id="rId16"/>
    <p:sldId id="275" r:id="rId17"/>
    <p:sldId id="271" r:id="rId18"/>
    <p:sldId id="277" r:id="rId19"/>
    <p:sldId id="276"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1798F38-EFBD-4685-A315-06D7D8B37E15}" type="datetimeFigureOut">
              <a:rPr lang="en-US" smtClean="0"/>
              <a:pPr/>
              <a:t>6/17/2014</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0168928-8E31-4400-9422-431D36DC783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798F38-EFBD-4685-A315-06D7D8B37E15}" type="datetimeFigureOut">
              <a:rPr lang="en-US" smtClean="0"/>
              <a:pPr/>
              <a:t>6/17/2014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168928-8E31-4400-9422-431D36DC783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1798F38-EFBD-4685-A315-06D7D8B37E15}" type="datetimeFigureOut">
              <a:rPr lang="en-US" smtClean="0"/>
              <a:pPr/>
              <a:t>6/17/2014</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70168928-8E31-4400-9422-431D36DC783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1798F38-EFBD-4685-A315-06D7D8B37E15}" type="datetimeFigureOut">
              <a:rPr lang="en-US" smtClean="0"/>
              <a:pPr/>
              <a:t>6/17/2014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0168928-8E31-4400-9422-431D36DC7836}"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1798F38-EFBD-4685-A315-06D7D8B37E15}" type="datetimeFigureOut">
              <a:rPr lang="en-US" smtClean="0"/>
              <a:pPr/>
              <a:t>6/17/2014</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0168928-8E31-4400-9422-431D36DC7836}"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1798F38-EFBD-4685-A315-06D7D8B37E15}" type="datetimeFigureOut">
              <a:rPr lang="en-US" smtClean="0"/>
              <a:pPr/>
              <a:t>6/17/2014</a:t>
            </a:fld>
            <a:endParaRPr lang="en-US" dirty="0"/>
          </a:p>
        </p:txBody>
      </p:sp>
      <p:sp>
        <p:nvSpPr>
          <p:cNvPr id="10" name="Slide Number Placeholder 9"/>
          <p:cNvSpPr>
            <a:spLocks noGrp="1"/>
          </p:cNvSpPr>
          <p:nvPr>
            <p:ph type="sldNum" sz="quarter" idx="16"/>
          </p:nvPr>
        </p:nvSpPr>
        <p:spPr/>
        <p:txBody>
          <a:bodyPr rtlCol="0"/>
          <a:lstStyle/>
          <a:p>
            <a:fld id="{70168928-8E31-4400-9422-431D36DC7836}"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1798F38-EFBD-4685-A315-06D7D8B37E15}" type="datetimeFigureOut">
              <a:rPr lang="en-US" smtClean="0"/>
              <a:pPr/>
              <a:t>6/17/2014</a:t>
            </a:fld>
            <a:endParaRPr lang="en-US" dirty="0"/>
          </a:p>
        </p:txBody>
      </p:sp>
      <p:sp>
        <p:nvSpPr>
          <p:cNvPr id="12" name="Slide Number Placeholder 11"/>
          <p:cNvSpPr>
            <a:spLocks noGrp="1"/>
          </p:cNvSpPr>
          <p:nvPr>
            <p:ph type="sldNum" sz="quarter" idx="16"/>
          </p:nvPr>
        </p:nvSpPr>
        <p:spPr/>
        <p:txBody>
          <a:bodyPr rtlCol="0"/>
          <a:lstStyle/>
          <a:p>
            <a:fld id="{70168928-8E31-4400-9422-431D36DC7836}"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1798F38-EFBD-4685-A315-06D7D8B37E15}" type="datetimeFigureOut">
              <a:rPr lang="en-US" smtClean="0"/>
              <a:pPr/>
              <a:t>6/17/2014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0168928-8E31-4400-9422-431D36DC783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798F38-EFBD-4685-A315-06D7D8B37E15}" type="datetimeFigureOut">
              <a:rPr lang="en-US" smtClean="0"/>
              <a:pPr/>
              <a:t>6/17/2014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0168928-8E31-4400-9422-431D36DC783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1798F38-EFBD-4685-A315-06D7D8B37E15}" type="datetimeFigureOut">
              <a:rPr lang="en-US" smtClean="0"/>
              <a:pPr/>
              <a:t>6/17/2014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0168928-8E31-4400-9422-431D36DC7836}"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D1798F38-EFBD-4685-A315-06D7D8B37E15}" type="datetimeFigureOut">
              <a:rPr lang="en-US" smtClean="0"/>
              <a:pPr/>
              <a:t>6/17/2014</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0168928-8E31-4400-9422-431D36DC7836}"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1798F38-EFBD-4685-A315-06D7D8B37E15}" type="datetimeFigureOut">
              <a:rPr lang="en-US" smtClean="0"/>
              <a:pPr/>
              <a:t>6/17/2014</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0168928-8E31-4400-9422-431D36DC783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Atmosphere &amp; Weather Review </a:t>
            </a:r>
            <a:br>
              <a:rPr lang="en-US" dirty="0" smtClean="0"/>
            </a:br>
            <a:r>
              <a:rPr lang="en-US" dirty="0" smtClean="0"/>
              <a:t>Day 1</a:t>
            </a:r>
            <a:endParaRPr lang="en-US" dirty="0"/>
          </a:p>
        </p:txBody>
      </p:sp>
      <p:sp>
        <p:nvSpPr>
          <p:cNvPr id="5" name="Content Placeholder 4"/>
          <p:cNvSpPr>
            <a:spLocks noGrp="1"/>
          </p:cNvSpPr>
          <p:nvPr>
            <p:ph sz="quarter" idx="1"/>
          </p:nvPr>
        </p:nvSpPr>
        <p:spPr/>
        <p:txBody>
          <a:bodyPr>
            <a:normAutofit/>
          </a:bodyPr>
          <a:lstStyle/>
          <a:p>
            <a:pPr marL="514350" indent="-514350">
              <a:buFont typeface="+mj-lt"/>
              <a:buAutoNum type="arabicPeriod"/>
            </a:pPr>
            <a:r>
              <a:rPr lang="en-US" b="1" dirty="0"/>
              <a:t>List the five layers of the atmosphere starting at Earth’s surface</a:t>
            </a:r>
            <a:r>
              <a:rPr lang="en-US" b="1" dirty="0" smtClean="0"/>
              <a:t>.</a:t>
            </a:r>
          </a:p>
          <a:p>
            <a:pPr marL="514350" indent="-514350">
              <a:buFont typeface="+mj-lt"/>
              <a:buAutoNum type="arabicPeriod"/>
            </a:pPr>
            <a:endParaRPr lang="en-US" b="1" dirty="0" smtClean="0"/>
          </a:p>
          <a:p>
            <a:pPr marL="514350" indent="-514350">
              <a:buFont typeface="+mj-lt"/>
              <a:buAutoNum type="arabicPeriod"/>
            </a:pPr>
            <a:r>
              <a:rPr lang="en-US" b="1" dirty="0"/>
              <a:t>What are the two most common gases in the atmosphere</a:t>
            </a:r>
            <a:r>
              <a:rPr lang="en-US" b="1" dirty="0" smtClean="0"/>
              <a:t>?</a:t>
            </a:r>
          </a:p>
          <a:p>
            <a:pPr marL="514350" indent="-514350">
              <a:buFont typeface="+mj-lt"/>
              <a:buAutoNum type="arabicPeriod"/>
            </a:pPr>
            <a:endParaRPr lang="en-US" b="1" dirty="0" smtClean="0"/>
          </a:p>
          <a:p>
            <a:pPr marL="514350" indent="-514350">
              <a:buFont typeface="+mj-lt"/>
              <a:buAutoNum type="arabicPeriod"/>
            </a:pPr>
            <a:r>
              <a:rPr lang="en-US" b="1" dirty="0"/>
              <a:t>What are two events that cause sudden, wide-spread changes in our atmosphere?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Atmosphere &amp; Weather Review</a:t>
            </a:r>
            <a:br>
              <a:rPr lang="en-US" dirty="0" smtClean="0"/>
            </a:br>
            <a:r>
              <a:rPr lang="en-US" dirty="0" smtClean="0"/>
              <a:t>Day 5</a:t>
            </a:r>
            <a:endParaRPr lang="en-US" dirty="0"/>
          </a:p>
        </p:txBody>
      </p:sp>
      <p:sp>
        <p:nvSpPr>
          <p:cNvPr id="3" name="Content Placeholder 2"/>
          <p:cNvSpPr>
            <a:spLocks noGrp="1"/>
          </p:cNvSpPr>
          <p:nvPr>
            <p:ph sz="quarter" idx="1"/>
          </p:nvPr>
        </p:nvSpPr>
        <p:spPr/>
        <p:txBody>
          <a:bodyPr>
            <a:normAutofit lnSpcReduction="10000"/>
          </a:bodyPr>
          <a:lstStyle/>
          <a:p>
            <a:pPr marL="514350" indent="-514350">
              <a:buFont typeface="+mj-lt"/>
              <a:buAutoNum type="arabicPeriod"/>
            </a:pPr>
            <a:r>
              <a:rPr lang="en-US" dirty="0" smtClean="0"/>
              <a:t>Describe the difference between ‘weather’ and ‘climate’. </a:t>
            </a:r>
            <a:r>
              <a:rPr lang="en-US" dirty="0" smtClean="0">
                <a:solidFill>
                  <a:srgbClr val="FF0000"/>
                </a:solidFill>
              </a:rPr>
              <a:t>Weather describes the current condition of the atmosphere in a specific location, climate describes weather conditions over a long period of time in a specific region.</a:t>
            </a:r>
            <a:endParaRPr lang="en-US" dirty="0" smtClean="0"/>
          </a:p>
          <a:p>
            <a:pPr marL="514350" indent="-514350">
              <a:buFont typeface="+mj-lt"/>
              <a:buAutoNum type="arabicPeriod"/>
            </a:pPr>
            <a:r>
              <a:rPr lang="en-US" dirty="0" smtClean="0"/>
              <a:t>Define air mass. </a:t>
            </a:r>
            <a:r>
              <a:rPr lang="en-US" dirty="0" smtClean="0">
                <a:solidFill>
                  <a:srgbClr val="FF0000"/>
                </a:solidFill>
              </a:rPr>
              <a:t>An air mass is a large body of air with similar temperature and moisture content.</a:t>
            </a:r>
            <a:endParaRPr lang="en-US" dirty="0" smtClean="0"/>
          </a:p>
          <a:p>
            <a:pPr marL="514350" indent="-514350">
              <a:buFont typeface="+mj-lt"/>
              <a:buAutoNum type="arabicPeriod"/>
            </a:pPr>
            <a:r>
              <a:rPr lang="en-US" dirty="0" smtClean="0"/>
              <a:t>What is a ‘front’? </a:t>
            </a:r>
            <a:r>
              <a:rPr lang="en-US" dirty="0" smtClean="0">
                <a:solidFill>
                  <a:srgbClr val="FF0000"/>
                </a:solidFill>
              </a:rPr>
              <a:t>The boundary between two air masses that have different temperatures and/or humidity. Often where weather occurs.</a:t>
            </a:r>
          </a:p>
          <a:p>
            <a:pPr marL="514350" indent="-514350">
              <a:buFont typeface="+mj-lt"/>
              <a:buAutoNum type="arabicPeriod"/>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Atmosphere &amp; Weather Review</a:t>
            </a:r>
            <a:br>
              <a:rPr lang="en-US" dirty="0" smtClean="0"/>
            </a:br>
            <a:r>
              <a:rPr lang="en-US" dirty="0" smtClean="0"/>
              <a:t>Day 6</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Describe the characteristics (where do they form, moisture content, temperature) for each of the air masses:</a:t>
            </a:r>
          </a:p>
          <a:p>
            <a:pPr marL="834390" lvl="1" indent="-514350">
              <a:buFont typeface="+mj-lt"/>
              <a:buAutoNum type="alphaLcParenR"/>
            </a:pPr>
            <a:r>
              <a:rPr lang="en-US" dirty="0" smtClean="0"/>
              <a:t>Continental Polar </a:t>
            </a:r>
          </a:p>
          <a:p>
            <a:pPr marL="834390" lvl="1" indent="-514350">
              <a:buFont typeface="+mj-lt"/>
              <a:buAutoNum type="alphaLcParenR"/>
            </a:pPr>
            <a:r>
              <a:rPr lang="en-US" dirty="0" smtClean="0"/>
              <a:t>Continental Tropical</a:t>
            </a:r>
          </a:p>
          <a:p>
            <a:pPr marL="834390" lvl="1" indent="-514350">
              <a:buFont typeface="+mj-lt"/>
              <a:buAutoNum type="alphaLcParenR"/>
            </a:pPr>
            <a:r>
              <a:rPr lang="en-US" dirty="0" smtClean="0"/>
              <a:t>Maritime Polar</a:t>
            </a:r>
          </a:p>
          <a:p>
            <a:pPr marL="834390" lvl="1" indent="-514350">
              <a:buFont typeface="+mj-lt"/>
              <a:buAutoNum type="alphaLcParenR"/>
            </a:pPr>
            <a:r>
              <a:rPr lang="en-US" dirty="0" smtClean="0"/>
              <a:t>Maritime Tropical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Atmosphere &amp; Weather Review</a:t>
            </a:r>
            <a:br>
              <a:rPr lang="en-US" dirty="0" smtClean="0"/>
            </a:br>
            <a:r>
              <a:rPr lang="en-US" dirty="0" smtClean="0"/>
              <a:t>Day 6</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Describe the characteristics (where do they form, moisture content, temperature) for each of the air masses:</a:t>
            </a:r>
          </a:p>
          <a:p>
            <a:pPr marL="834390" lvl="1" indent="-514350">
              <a:buFont typeface="+mj-lt"/>
              <a:buAutoNum type="alphaLcParenR"/>
            </a:pPr>
            <a:r>
              <a:rPr lang="en-US" dirty="0" smtClean="0"/>
              <a:t>Continental Polar: </a:t>
            </a:r>
            <a:r>
              <a:rPr lang="en-US" dirty="0" smtClean="0">
                <a:solidFill>
                  <a:srgbClr val="FF0000"/>
                </a:solidFill>
              </a:rPr>
              <a:t>Forms over land, cold, dry.</a:t>
            </a:r>
            <a:endParaRPr lang="en-US" dirty="0" smtClean="0"/>
          </a:p>
          <a:p>
            <a:pPr marL="834390" lvl="1" indent="-514350">
              <a:buFont typeface="+mj-lt"/>
              <a:buAutoNum type="alphaLcParenR"/>
            </a:pPr>
            <a:r>
              <a:rPr lang="en-US" dirty="0" smtClean="0"/>
              <a:t>Continental Tropical: </a:t>
            </a:r>
            <a:r>
              <a:rPr lang="en-US" dirty="0" smtClean="0">
                <a:solidFill>
                  <a:srgbClr val="FF0000"/>
                </a:solidFill>
              </a:rPr>
              <a:t>Forms over land, warm, dry.</a:t>
            </a:r>
            <a:endParaRPr lang="en-US" dirty="0" smtClean="0"/>
          </a:p>
          <a:p>
            <a:pPr marL="834390" lvl="1" indent="-514350">
              <a:buFont typeface="+mj-lt"/>
              <a:buAutoNum type="alphaLcParenR"/>
            </a:pPr>
            <a:r>
              <a:rPr lang="en-US" dirty="0" smtClean="0"/>
              <a:t>Maritime Polar: </a:t>
            </a:r>
            <a:r>
              <a:rPr lang="en-US" dirty="0" smtClean="0">
                <a:solidFill>
                  <a:srgbClr val="FF0000"/>
                </a:solidFill>
              </a:rPr>
              <a:t>Forms over water, cold, moist.</a:t>
            </a:r>
            <a:endParaRPr lang="en-US" dirty="0" smtClean="0"/>
          </a:p>
          <a:p>
            <a:pPr marL="834390" lvl="1" indent="-514350">
              <a:buFont typeface="+mj-lt"/>
              <a:buAutoNum type="alphaLcParenR"/>
            </a:pPr>
            <a:r>
              <a:rPr lang="en-US" dirty="0" smtClean="0"/>
              <a:t>Maritime Tropical: </a:t>
            </a:r>
            <a:r>
              <a:rPr lang="en-US" dirty="0" smtClean="0">
                <a:solidFill>
                  <a:srgbClr val="FF0000"/>
                </a:solidFill>
              </a:rPr>
              <a:t>Forms over water, warm, moist.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Atmosphere &amp; Weather Review</a:t>
            </a:r>
            <a:br>
              <a:rPr lang="en-US" dirty="0" smtClean="0"/>
            </a:br>
            <a:r>
              <a:rPr lang="en-US" dirty="0" smtClean="0"/>
              <a:t>Day 7</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Draw and label each of the following fronts. Describe the type of weather associated with each.</a:t>
            </a:r>
          </a:p>
          <a:p>
            <a:pPr marL="834390" lvl="1" indent="-514350">
              <a:buFont typeface="+mj-lt"/>
              <a:buAutoNum type="arabicPeriod"/>
            </a:pPr>
            <a:endParaRPr lang="en-US" dirty="0"/>
          </a:p>
        </p:txBody>
      </p:sp>
      <p:pic>
        <p:nvPicPr>
          <p:cNvPr id="4" name="Picture 3" descr="Fronts.jpg"/>
          <p:cNvPicPr>
            <a:picLocks noChangeAspect="1"/>
          </p:cNvPicPr>
          <p:nvPr/>
        </p:nvPicPr>
        <p:blipFill>
          <a:blip r:embed="rId2" cstate="print"/>
          <a:stretch>
            <a:fillRect/>
          </a:stretch>
        </p:blipFill>
        <p:spPr>
          <a:xfrm>
            <a:off x="2667000" y="3048000"/>
            <a:ext cx="4445000" cy="280035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s.jpg"/>
          <p:cNvPicPr>
            <a:picLocks noChangeAspect="1"/>
          </p:cNvPicPr>
          <p:nvPr/>
        </p:nvPicPr>
        <p:blipFill>
          <a:blip r:embed="rId2" cstate="print"/>
          <a:stretch>
            <a:fillRect/>
          </a:stretch>
        </p:blipFill>
        <p:spPr>
          <a:xfrm rot="5400000">
            <a:off x="4511675" y="2498725"/>
            <a:ext cx="4445000" cy="2800350"/>
          </a:xfrm>
          <a:prstGeom prst="rect">
            <a:avLst/>
          </a:prstGeom>
        </p:spPr>
      </p:pic>
      <p:sp>
        <p:nvSpPr>
          <p:cNvPr id="2" name="Title 1"/>
          <p:cNvSpPr>
            <a:spLocks noGrp="1"/>
          </p:cNvSpPr>
          <p:nvPr>
            <p:ph type="title"/>
          </p:nvPr>
        </p:nvSpPr>
        <p:spPr/>
        <p:txBody>
          <a:bodyPr>
            <a:normAutofit fontScale="90000"/>
          </a:bodyPr>
          <a:lstStyle/>
          <a:p>
            <a:r>
              <a:rPr lang="en-US" dirty="0" smtClean="0"/>
              <a:t>Atmosphere &amp; Weather Review</a:t>
            </a:r>
            <a:br>
              <a:rPr lang="en-US" dirty="0" smtClean="0"/>
            </a:br>
            <a:r>
              <a:rPr lang="en-US" dirty="0" smtClean="0"/>
              <a:t>Day 7</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Draw and label each of the following fronts. Describe the type of weather associated with each.</a:t>
            </a:r>
          </a:p>
        </p:txBody>
      </p:sp>
      <p:sp>
        <p:nvSpPr>
          <p:cNvPr id="5" name="Content Placeholder 4"/>
          <p:cNvSpPr>
            <a:spLocks noGrp="1"/>
          </p:cNvSpPr>
          <p:nvPr>
            <p:ph sz="quarter" idx="2"/>
          </p:nvPr>
        </p:nvSpPr>
        <p:spPr/>
        <p:txBody>
          <a:bodyPr/>
          <a:lstStyle/>
          <a:p>
            <a:pPr marL="320040" lvl="1" indent="-320040">
              <a:spcBef>
                <a:spcPts val="700"/>
              </a:spcBef>
              <a:buClr>
                <a:schemeClr val="accent2"/>
              </a:buClr>
              <a:buSzPct val="60000"/>
              <a:buNone/>
            </a:pPr>
            <a:r>
              <a:rPr lang="en-US" b="1" dirty="0" smtClean="0">
                <a:solidFill>
                  <a:srgbClr val="FF0000"/>
                </a:solidFill>
              </a:rPr>
              <a:t>Cold Front</a:t>
            </a:r>
          </a:p>
          <a:p>
            <a:pPr marL="320040" lvl="1" indent="-320040">
              <a:spcBef>
                <a:spcPts val="700"/>
              </a:spcBef>
              <a:buClr>
                <a:schemeClr val="accent2"/>
              </a:buClr>
              <a:buSzPct val="60000"/>
              <a:buNone/>
            </a:pPr>
            <a:endParaRPr lang="en-US" b="1" dirty="0" smtClean="0">
              <a:solidFill>
                <a:srgbClr val="FF0000"/>
              </a:solidFill>
            </a:endParaRPr>
          </a:p>
          <a:p>
            <a:pPr marL="320040" lvl="1" indent="-320040">
              <a:spcBef>
                <a:spcPts val="700"/>
              </a:spcBef>
              <a:buClr>
                <a:schemeClr val="accent2"/>
              </a:buClr>
              <a:buSzPct val="60000"/>
              <a:buNone/>
            </a:pPr>
            <a:r>
              <a:rPr lang="en-US" b="1" dirty="0" smtClean="0">
                <a:solidFill>
                  <a:srgbClr val="FF0000"/>
                </a:solidFill>
              </a:rPr>
              <a:t>Warm Front</a:t>
            </a:r>
          </a:p>
          <a:p>
            <a:pPr marL="320040" lvl="1" indent="-320040">
              <a:spcBef>
                <a:spcPts val="700"/>
              </a:spcBef>
              <a:buClr>
                <a:schemeClr val="accent2"/>
              </a:buClr>
              <a:buSzPct val="60000"/>
              <a:buNone/>
            </a:pPr>
            <a:endParaRPr lang="en-US" b="1" dirty="0" smtClean="0">
              <a:solidFill>
                <a:srgbClr val="FF0000"/>
              </a:solidFill>
            </a:endParaRPr>
          </a:p>
          <a:p>
            <a:pPr marL="320040" lvl="1" indent="-320040">
              <a:spcBef>
                <a:spcPts val="700"/>
              </a:spcBef>
              <a:buClr>
                <a:schemeClr val="accent2"/>
              </a:buClr>
              <a:buSzPct val="60000"/>
              <a:buNone/>
            </a:pPr>
            <a:r>
              <a:rPr lang="en-US" b="1" dirty="0" smtClean="0">
                <a:solidFill>
                  <a:srgbClr val="FF0000"/>
                </a:solidFill>
              </a:rPr>
              <a:t>Stationary Front</a:t>
            </a:r>
          </a:p>
          <a:p>
            <a:pPr marL="320040" lvl="1" indent="-320040">
              <a:spcBef>
                <a:spcPts val="700"/>
              </a:spcBef>
              <a:buClr>
                <a:schemeClr val="accent2"/>
              </a:buClr>
              <a:buSzPct val="60000"/>
              <a:buNone/>
            </a:pPr>
            <a:endParaRPr lang="en-US" b="1" dirty="0" smtClean="0">
              <a:solidFill>
                <a:srgbClr val="FF0000"/>
              </a:solidFill>
            </a:endParaRPr>
          </a:p>
          <a:p>
            <a:pPr marL="320040" lvl="1" indent="-320040">
              <a:spcBef>
                <a:spcPts val="700"/>
              </a:spcBef>
              <a:buClr>
                <a:schemeClr val="accent2"/>
              </a:buClr>
              <a:buSzPct val="60000"/>
              <a:buNone/>
            </a:pPr>
            <a:endParaRPr lang="en-US" sz="900" b="1" dirty="0" smtClean="0">
              <a:solidFill>
                <a:srgbClr val="FF0000"/>
              </a:solidFill>
            </a:endParaRPr>
          </a:p>
          <a:p>
            <a:pPr marL="320040" lvl="1" indent="-320040">
              <a:spcBef>
                <a:spcPts val="700"/>
              </a:spcBef>
              <a:buClr>
                <a:schemeClr val="accent2"/>
              </a:buClr>
              <a:buSzPct val="60000"/>
              <a:buNone/>
            </a:pPr>
            <a:r>
              <a:rPr lang="en-US" b="1" dirty="0" smtClean="0">
                <a:solidFill>
                  <a:srgbClr val="FF0000"/>
                </a:solidFill>
              </a:rPr>
              <a:t>Occluded front</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Atmosphere &amp; Weather Review</a:t>
            </a:r>
            <a:br>
              <a:rPr lang="en-US" dirty="0" smtClean="0"/>
            </a:br>
            <a:r>
              <a:rPr lang="en-US" dirty="0" smtClean="0"/>
              <a:t>Day 7</a:t>
            </a:r>
            <a:endParaRPr lang="en-US" dirty="0"/>
          </a:p>
        </p:txBody>
      </p:sp>
      <p:sp>
        <p:nvSpPr>
          <p:cNvPr id="3" name="Content Placeholder 2"/>
          <p:cNvSpPr>
            <a:spLocks noGrp="1"/>
          </p:cNvSpPr>
          <p:nvPr>
            <p:ph sz="quarter" idx="1"/>
          </p:nvPr>
        </p:nvSpPr>
        <p:spPr/>
        <p:txBody>
          <a:bodyPr/>
          <a:lstStyle/>
          <a:p>
            <a:pPr marL="514350" indent="-514350">
              <a:buNone/>
            </a:pPr>
            <a:r>
              <a:rPr lang="en-US" dirty="0" smtClean="0"/>
              <a:t>	Meteorologist use a variety of weather instruments to collect data and predict weather. What instrument could you use to find the following? (match the instrument to the condition)</a:t>
            </a:r>
          </a:p>
          <a:p>
            <a:pPr marL="1108710" lvl="2" indent="-514350">
              <a:buNone/>
            </a:pPr>
            <a:endParaRPr lang="en-US" dirty="0" smtClean="0"/>
          </a:p>
          <a:p>
            <a:pPr marL="1108710" lvl="2" indent="-514350">
              <a:buNone/>
            </a:pPr>
            <a:r>
              <a:rPr lang="en-US" dirty="0" smtClean="0"/>
              <a:t>Humidity				barometer		</a:t>
            </a:r>
          </a:p>
          <a:p>
            <a:pPr marL="1108710" lvl="2" indent="-514350">
              <a:buNone/>
            </a:pPr>
            <a:r>
              <a:rPr lang="en-US" dirty="0" smtClean="0"/>
              <a:t>Wind speed			sling psychomotor</a:t>
            </a:r>
          </a:p>
          <a:p>
            <a:pPr marL="1108710" lvl="2" indent="-514350">
              <a:buNone/>
            </a:pPr>
            <a:r>
              <a:rPr lang="en-US" dirty="0" smtClean="0"/>
              <a:t>Air pressure			anemometer</a:t>
            </a:r>
          </a:p>
          <a:p>
            <a:pPr marL="514350" indent="-514350">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Atmosphere &amp; Weather Review</a:t>
            </a:r>
            <a:br>
              <a:rPr lang="en-US" dirty="0" smtClean="0"/>
            </a:br>
            <a:r>
              <a:rPr lang="en-US" dirty="0" smtClean="0"/>
              <a:t>Day 7</a:t>
            </a:r>
            <a:endParaRPr lang="en-US" dirty="0"/>
          </a:p>
        </p:txBody>
      </p:sp>
      <p:sp>
        <p:nvSpPr>
          <p:cNvPr id="3" name="Content Placeholder 2"/>
          <p:cNvSpPr>
            <a:spLocks noGrp="1"/>
          </p:cNvSpPr>
          <p:nvPr>
            <p:ph sz="quarter" idx="1"/>
          </p:nvPr>
        </p:nvSpPr>
        <p:spPr/>
        <p:txBody>
          <a:bodyPr/>
          <a:lstStyle/>
          <a:p>
            <a:pPr marL="514350" indent="-514350">
              <a:buNone/>
            </a:pPr>
            <a:r>
              <a:rPr lang="en-US" dirty="0" smtClean="0"/>
              <a:t>	Meteorologist use a variety of weather instruments to collect data and predict weather. What instrument could you use to find the following? (match the instrument to the condition)</a:t>
            </a:r>
          </a:p>
          <a:p>
            <a:pPr marL="1108710" lvl="2" indent="-514350">
              <a:buNone/>
            </a:pPr>
            <a:endParaRPr lang="en-US" dirty="0" smtClean="0"/>
          </a:p>
          <a:p>
            <a:pPr marL="1108710" lvl="2" indent="-514350">
              <a:buNone/>
            </a:pPr>
            <a:r>
              <a:rPr lang="en-US" dirty="0" smtClean="0"/>
              <a:t>Humidity				barometer		</a:t>
            </a:r>
          </a:p>
          <a:p>
            <a:pPr marL="1108710" lvl="2" indent="-514350">
              <a:buNone/>
            </a:pPr>
            <a:r>
              <a:rPr lang="en-US" dirty="0" smtClean="0"/>
              <a:t>Wind speed			sling psychomotor</a:t>
            </a:r>
          </a:p>
          <a:p>
            <a:pPr marL="1108710" lvl="2" indent="-514350">
              <a:buNone/>
            </a:pPr>
            <a:r>
              <a:rPr lang="en-US" dirty="0" smtClean="0"/>
              <a:t>Air pressure			anemometer</a:t>
            </a:r>
          </a:p>
          <a:p>
            <a:pPr marL="514350" indent="-514350">
              <a:buNone/>
            </a:pPr>
            <a:endParaRPr lang="en-US" dirty="0"/>
          </a:p>
        </p:txBody>
      </p:sp>
      <p:cxnSp>
        <p:nvCxnSpPr>
          <p:cNvPr id="5" name="Straight Connector 4"/>
          <p:cNvCxnSpPr/>
          <p:nvPr/>
        </p:nvCxnSpPr>
        <p:spPr>
          <a:xfrm>
            <a:off x="2438400" y="4114800"/>
            <a:ext cx="2743200" cy="3810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819400" y="4495800"/>
            <a:ext cx="2362200" cy="3810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2743200" y="4114800"/>
            <a:ext cx="2438400" cy="7620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Atmosphere &amp; Weather Review</a:t>
            </a:r>
            <a:br>
              <a:rPr lang="en-US" dirty="0" smtClean="0"/>
            </a:br>
            <a:r>
              <a:rPr lang="en-US" dirty="0" smtClean="0"/>
              <a:t>Day 8</a:t>
            </a:r>
            <a:endParaRPr lang="en-US" dirty="0"/>
          </a:p>
        </p:txBody>
      </p:sp>
      <p:sp>
        <p:nvSpPr>
          <p:cNvPr id="3" name="Content Placeholder 2"/>
          <p:cNvSpPr>
            <a:spLocks noGrp="1"/>
          </p:cNvSpPr>
          <p:nvPr>
            <p:ph sz="quarter" idx="1"/>
          </p:nvPr>
        </p:nvSpPr>
        <p:spPr>
          <a:xfrm>
            <a:off x="612648" y="1600200"/>
            <a:ext cx="8153400" cy="5257800"/>
          </a:xfrm>
        </p:spPr>
        <p:txBody>
          <a:bodyPr>
            <a:normAutofit lnSpcReduction="10000"/>
          </a:bodyPr>
          <a:lstStyle/>
          <a:p>
            <a:pPr marL="514350" indent="-514350">
              <a:buFont typeface="+mj-lt"/>
              <a:buAutoNum type="arabicPeriod"/>
            </a:pPr>
            <a:r>
              <a:rPr lang="en-US" dirty="0" smtClean="0"/>
              <a:t>How are winds created?</a:t>
            </a:r>
            <a:r>
              <a:rPr lang="en-US" dirty="0" smtClean="0">
                <a:solidFill>
                  <a:srgbClr val="FF0000"/>
                </a:solidFill>
              </a:rPr>
              <a:t> </a:t>
            </a:r>
          </a:p>
          <a:p>
            <a:pPr marL="514350" indent="-514350">
              <a:buFont typeface="+mj-lt"/>
              <a:buAutoNum type="arabicPeriod"/>
            </a:pPr>
            <a:endParaRPr lang="en-US" dirty="0" smtClean="0"/>
          </a:p>
          <a:p>
            <a:pPr marL="514350" indent="-514350">
              <a:buFont typeface="+mj-lt"/>
              <a:buAutoNum type="arabicPeriod"/>
            </a:pPr>
            <a:r>
              <a:rPr lang="en-US" dirty="0" smtClean="0"/>
              <a:t>Give an example of a global wind system that affects the weather in the US. </a:t>
            </a:r>
          </a:p>
          <a:p>
            <a:pPr marL="514350" indent="-514350">
              <a:buFont typeface="+mj-lt"/>
              <a:buAutoNum type="arabicPeriod"/>
            </a:pPr>
            <a:endParaRPr lang="en-US" dirty="0" smtClean="0"/>
          </a:p>
          <a:p>
            <a:pPr marL="514350" indent="-514350">
              <a:buFont typeface="+mj-lt"/>
              <a:buAutoNum type="arabicPeriod"/>
            </a:pPr>
            <a:r>
              <a:rPr lang="en-US" dirty="0" smtClean="0"/>
              <a:t>What type of severe weather affects the eastern US and begins near Africa? </a:t>
            </a:r>
          </a:p>
          <a:p>
            <a:pPr marL="514350" indent="-514350">
              <a:buFont typeface="+mj-lt"/>
              <a:buAutoNum type="arabicPeriod"/>
            </a:pPr>
            <a:endParaRPr lang="en-US" dirty="0" smtClean="0">
              <a:solidFill>
                <a:srgbClr val="FF0000"/>
              </a:solidFill>
            </a:endParaRPr>
          </a:p>
          <a:p>
            <a:pPr marL="514350" indent="-514350">
              <a:buFont typeface="+mj-lt"/>
              <a:buAutoNum type="arabicPeriod"/>
            </a:pPr>
            <a:endParaRPr lang="en-US" dirty="0" smtClean="0">
              <a:solidFill>
                <a:srgbClr val="FF0000"/>
              </a:solidFill>
            </a:endParaRPr>
          </a:p>
          <a:p>
            <a:pPr marL="514350" indent="-514350">
              <a:buNone/>
            </a:pPr>
            <a:r>
              <a:rPr lang="en-US" sz="3900" dirty="0" smtClean="0">
                <a:solidFill>
                  <a:srgbClr val="FF0000"/>
                </a:solidFill>
              </a:rPr>
              <a:t>There is another slide for today</a:t>
            </a:r>
          </a:p>
          <a:p>
            <a:pPr marL="514350" indent="-514350">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Atmosphere &amp; Weather Review</a:t>
            </a:r>
            <a:br>
              <a:rPr lang="en-US" dirty="0" smtClean="0"/>
            </a:br>
            <a:r>
              <a:rPr lang="en-US" dirty="0" smtClean="0"/>
              <a:t>Day 8</a:t>
            </a:r>
            <a:endParaRPr lang="en-US"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dirty="0" smtClean="0"/>
              <a:t>How are winds created?</a:t>
            </a:r>
            <a:r>
              <a:rPr lang="en-US" dirty="0" smtClean="0">
                <a:solidFill>
                  <a:srgbClr val="FF0000"/>
                </a:solidFill>
              </a:rPr>
              <a:t> Uneven heating of earth’s atmosphere air creates air masses of different temperatures. Since warm air is less dense, it rises, causing cooler air to fill in below. This movement of air is what makes the wind blow.</a:t>
            </a:r>
            <a:endParaRPr lang="en-US" dirty="0" smtClean="0"/>
          </a:p>
          <a:p>
            <a:pPr marL="514350" indent="-514350">
              <a:buFont typeface="+mj-lt"/>
              <a:buAutoNum type="arabicPeriod"/>
            </a:pPr>
            <a:r>
              <a:rPr lang="en-US" dirty="0" smtClean="0"/>
              <a:t>Give an example of a global wind system that affects the weather in the US. </a:t>
            </a:r>
            <a:r>
              <a:rPr lang="en-US" dirty="0" smtClean="0">
                <a:solidFill>
                  <a:srgbClr val="FF0000"/>
                </a:solidFill>
              </a:rPr>
              <a:t>Westerlies</a:t>
            </a:r>
            <a:endParaRPr lang="en-US" dirty="0" smtClean="0"/>
          </a:p>
          <a:p>
            <a:pPr marL="514350" indent="-514350">
              <a:buFont typeface="+mj-lt"/>
              <a:buAutoNum type="arabicPeriod"/>
            </a:pPr>
            <a:r>
              <a:rPr lang="en-US" dirty="0" smtClean="0"/>
              <a:t>What type of sever weather affects the eastern US and begins near Africa? </a:t>
            </a:r>
            <a:r>
              <a:rPr lang="en-US" dirty="0" smtClean="0">
                <a:solidFill>
                  <a:srgbClr val="FF0000"/>
                </a:solidFill>
              </a:rPr>
              <a:t>Hurricanes</a:t>
            </a:r>
          </a:p>
          <a:p>
            <a:pPr marL="514350" indent="-514350">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Atmosphere &amp; Weather Review</a:t>
            </a:r>
            <a:br>
              <a:rPr lang="en-US" dirty="0" smtClean="0"/>
            </a:br>
            <a:r>
              <a:rPr lang="en-US" dirty="0" smtClean="0"/>
              <a:t>Day 8</a:t>
            </a:r>
            <a:endParaRPr lang="en-US" dirty="0"/>
          </a:p>
        </p:txBody>
      </p:sp>
      <p:sp>
        <p:nvSpPr>
          <p:cNvPr id="3" name="Content Placeholder 2"/>
          <p:cNvSpPr>
            <a:spLocks noGrp="1"/>
          </p:cNvSpPr>
          <p:nvPr>
            <p:ph sz="quarter" idx="1"/>
          </p:nvPr>
        </p:nvSpPr>
        <p:spPr/>
        <p:txBody>
          <a:bodyPr>
            <a:normAutofit/>
          </a:bodyPr>
          <a:lstStyle/>
          <a:p>
            <a:pPr marL="514350" indent="-514350">
              <a:buFont typeface="+mj-lt"/>
              <a:buAutoNum type="arabicPeriod" startAt="4"/>
            </a:pPr>
            <a:r>
              <a:rPr lang="en-US" dirty="0" smtClean="0"/>
              <a:t>What causes the most damage during a hurricane?</a:t>
            </a:r>
          </a:p>
          <a:p>
            <a:pPr marL="514350" indent="-514350">
              <a:buFont typeface="+mj-lt"/>
              <a:buAutoNum type="arabicPeriod" startAt="4"/>
            </a:pPr>
            <a:endParaRPr lang="en-US" dirty="0" smtClean="0"/>
          </a:p>
          <a:p>
            <a:pPr marL="514350" indent="-514350">
              <a:buFont typeface="+mj-lt"/>
              <a:buAutoNum type="arabicPeriod" startAt="4"/>
            </a:pPr>
            <a:r>
              <a:rPr lang="en-US" strike="sngStrike" dirty="0" smtClean="0"/>
              <a:t>What type of severe weather is often associated with warm fronts?</a:t>
            </a:r>
          </a:p>
          <a:p>
            <a:pPr marL="514350" indent="-514350">
              <a:buFont typeface="+mj-lt"/>
              <a:buAutoNum type="arabicPeriod" startAt="4"/>
            </a:pPr>
            <a:endParaRPr lang="en-US" dirty="0" smtClean="0"/>
          </a:p>
          <a:p>
            <a:pPr marL="514350" indent="-514350">
              <a:buFont typeface="+mj-lt"/>
              <a:buAutoNum type="arabicPeriod" startAt="4"/>
            </a:pPr>
            <a:r>
              <a:rPr lang="en-US" dirty="0" smtClean="0"/>
              <a:t>In the south and southeastern US, what type of severe weather is often associated with Thunderstorms?</a:t>
            </a:r>
          </a:p>
          <a:p>
            <a:pPr marL="514350" indent="-514350">
              <a:buFont typeface="+mj-lt"/>
              <a:buAutoNum type="arabicPeriod" startAt="4"/>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Atmosphere &amp; Weather Review </a:t>
            </a:r>
            <a:br>
              <a:rPr lang="en-US" dirty="0" smtClean="0"/>
            </a:br>
            <a:r>
              <a:rPr lang="en-US" dirty="0" smtClean="0"/>
              <a:t>Day 1 </a:t>
            </a:r>
            <a:endParaRPr lang="en-US" dirty="0"/>
          </a:p>
        </p:txBody>
      </p:sp>
      <p:sp>
        <p:nvSpPr>
          <p:cNvPr id="5" name="Content Placeholder 4"/>
          <p:cNvSpPr>
            <a:spLocks noGrp="1"/>
          </p:cNvSpPr>
          <p:nvPr>
            <p:ph sz="quarter" idx="1"/>
          </p:nvPr>
        </p:nvSpPr>
        <p:spPr/>
        <p:txBody>
          <a:bodyPr>
            <a:normAutofit lnSpcReduction="10000"/>
          </a:bodyPr>
          <a:lstStyle/>
          <a:p>
            <a:pPr marL="514350" indent="-514350">
              <a:buFont typeface="+mj-lt"/>
              <a:buAutoNum type="arabicPeriod"/>
            </a:pPr>
            <a:r>
              <a:rPr lang="en-US" b="1" dirty="0"/>
              <a:t>List the five layers of the atmosphere starting at Earth’s surface</a:t>
            </a:r>
            <a:r>
              <a:rPr lang="en-US" b="1" dirty="0" smtClean="0"/>
              <a:t>. </a:t>
            </a:r>
          </a:p>
          <a:p>
            <a:pPr marL="914400" lvl="1" indent="-514350">
              <a:buFont typeface="+mj-lt"/>
              <a:buAutoNum type="alphaLcPeriod"/>
            </a:pPr>
            <a:r>
              <a:rPr lang="en-US" b="1" dirty="0">
                <a:solidFill>
                  <a:srgbClr val="FF0000"/>
                </a:solidFill>
              </a:rPr>
              <a:t>troposphere, stratosphere, mesosphere, thermosphere, exosphere </a:t>
            </a:r>
            <a:endParaRPr lang="en-US" b="1" dirty="0" smtClean="0">
              <a:solidFill>
                <a:srgbClr val="FF0000"/>
              </a:solidFill>
            </a:endParaRPr>
          </a:p>
          <a:p>
            <a:pPr marL="514350" indent="-514350">
              <a:buFont typeface="+mj-lt"/>
              <a:buAutoNum type="arabicPeriod"/>
            </a:pPr>
            <a:r>
              <a:rPr lang="en-US" b="1" dirty="0"/>
              <a:t>What are the two most common gases in the atmosphere</a:t>
            </a:r>
            <a:r>
              <a:rPr lang="en-US" b="1" dirty="0" smtClean="0"/>
              <a:t>?</a:t>
            </a:r>
          </a:p>
          <a:p>
            <a:pPr marL="914400" lvl="1" indent="-514350">
              <a:buFont typeface="+mj-lt"/>
              <a:buAutoNum type="alphaLcPeriod"/>
            </a:pPr>
            <a:r>
              <a:rPr lang="en-US" b="1" dirty="0">
                <a:solidFill>
                  <a:srgbClr val="FF0000"/>
                </a:solidFill>
              </a:rPr>
              <a:t>nitrogen and oxygen </a:t>
            </a:r>
            <a:endParaRPr lang="en-US" b="1" dirty="0" smtClean="0"/>
          </a:p>
          <a:p>
            <a:pPr marL="514350" indent="-514350">
              <a:buFont typeface="+mj-lt"/>
              <a:buAutoNum type="arabicPeriod"/>
            </a:pPr>
            <a:r>
              <a:rPr lang="en-US" b="1" dirty="0"/>
              <a:t>What are two events that cause sudden, wide-spread changes in our atmosphere</a:t>
            </a:r>
            <a:r>
              <a:rPr lang="en-US" b="1" dirty="0" smtClean="0"/>
              <a:t>?</a:t>
            </a:r>
          </a:p>
          <a:p>
            <a:pPr marL="914400" lvl="1" indent="-514350">
              <a:buFont typeface="+mj-lt"/>
              <a:buAutoNum type="alphaLcPeriod"/>
            </a:pPr>
            <a:r>
              <a:rPr lang="en-US" b="1" dirty="0">
                <a:solidFill>
                  <a:srgbClr val="FF0000"/>
                </a:solidFill>
              </a:rPr>
              <a:t>dust storms, volcanic eruptions, forest fires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Atmosphere &amp; Weather Review</a:t>
            </a:r>
            <a:br>
              <a:rPr lang="en-US" dirty="0" smtClean="0"/>
            </a:br>
            <a:r>
              <a:rPr lang="en-US" dirty="0" smtClean="0"/>
              <a:t>Day 8</a:t>
            </a:r>
            <a:endParaRPr lang="en-US" dirty="0"/>
          </a:p>
        </p:txBody>
      </p:sp>
      <p:sp>
        <p:nvSpPr>
          <p:cNvPr id="3" name="Content Placeholder 2"/>
          <p:cNvSpPr>
            <a:spLocks noGrp="1"/>
          </p:cNvSpPr>
          <p:nvPr>
            <p:ph sz="quarter" idx="1"/>
          </p:nvPr>
        </p:nvSpPr>
        <p:spPr/>
        <p:txBody>
          <a:bodyPr>
            <a:normAutofit/>
          </a:bodyPr>
          <a:lstStyle/>
          <a:p>
            <a:pPr marL="514350" indent="-514350">
              <a:buFont typeface="+mj-lt"/>
              <a:buAutoNum type="arabicPeriod" startAt="4"/>
            </a:pPr>
            <a:r>
              <a:rPr lang="en-US" dirty="0" smtClean="0"/>
              <a:t>What causes the most damage during a hurricane?</a:t>
            </a:r>
          </a:p>
          <a:p>
            <a:pPr marL="834390" lvl="1" indent="-514350">
              <a:buFont typeface="+mj-lt"/>
              <a:buAutoNum type="alphaLcPeriod"/>
            </a:pPr>
            <a:r>
              <a:rPr lang="en-US" dirty="0" smtClean="0">
                <a:solidFill>
                  <a:srgbClr val="FF0000"/>
                </a:solidFill>
              </a:rPr>
              <a:t>Storm Surge</a:t>
            </a:r>
          </a:p>
          <a:p>
            <a:pPr marL="514350" indent="-514350">
              <a:buFont typeface="+mj-lt"/>
              <a:buAutoNum type="arabicPeriod" startAt="4"/>
            </a:pPr>
            <a:r>
              <a:rPr lang="en-US" dirty="0" smtClean="0"/>
              <a:t>What type of severe weather is often associated with warm fronts?</a:t>
            </a:r>
          </a:p>
          <a:p>
            <a:pPr marL="834390" lvl="1" indent="-514350">
              <a:buFont typeface="+mj-lt"/>
              <a:buAutoNum type="alphaLcPeriod"/>
            </a:pPr>
            <a:r>
              <a:rPr lang="en-US" dirty="0" smtClean="0">
                <a:solidFill>
                  <a:srgbClr val="FF0000"/>
                </a:solidFill>
              </a:rPr>
              <a:t>Thunderstorms</a:t>
            </a:r>
            <a:endParaRPr lang="en-US" dirty="0" smtClean="0"/>
          </a:p>
          <a:p>
            <a:pPr marL="514350" indent="-514350">
              <a:buFont typeface="+mj-lt"/>
              <a:buAutoNum type="arabicPeriod" startAt="4"/>
            </a:pPr>
            <a:r>
              <a:rPr lang="en-US" dirty="0" smtClean="0"/>
              <a:t>In the south and southeaster US, what type of severe weather can be associated with Thunderstorms? </a:t>
            </a:r>
          </a:p>
          <a:p>
            <a:pPr marL="834390" lvl="1" indent="-514350">
              <a:buFont typeface="+mj-lt"/>
              <a:buAutoNum type="alphaLcParenR"/>
            </a:pPr>
            <a:r>
              <a:rPr lang="en-US" dirty="0" smtClean="0">
                <a:solidFill>
                  <a:srgbClr val="FF0000"/>
                </a:solidFill>
              </a:rPr>
              <a:t>tornados</a:t>
            </a:r>
          </a:p>
          <a:p>
            <a:pPr marL="514350" indent="-514350">
              <a:buFont typeface="+mj-lt"/>
              <a:buAutoNum type="arabicPeriod" startAt="4"/>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Atmosphere &amp; Weather Review </a:t>
            </a:r>
            <a:br>
              <a:rPr lang="en-US" dirty="0" smtClean="0"/>
            </a:br>
            <a:r>
              <a:rPr lang="en-US" dirty="0" smtClean="0"/>
              <a:t>Day 2</a:t>
            </a:r>
            <a:endParaRPr lang="en-US"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b="1" dirty="0"/>
              <a:t>A build up of __________ gases might cause temperatures on Earth to get warmer</a:t>
            </a:r>
            <a:r>
              <a:rPr lang="en-US" b="1" dirty="0" smtClean="0"/>
              <a:t>.</a:t>
            </a:r>
          </a:p>
          <a:p>
            <a:pPr marL="514350" indent="-514350">
              <a:buFont typeface="+mj-lt"/>
              <a:buAutoNum type="arabicPeriod"/>
            </a:pPr>
            <a:endParaRPr lang="en-US" b="1" dirty="0" smtClean="0"/>
          </a:p>
          <a:p>
            <a:pPr marL="514350" indent="-514350">
              <a:buFont typeface="+mj-lt"/>
              <a:buAutoNum type="arabicPeriod"/>
            </a:pPr>
            <a:r>
              <a:rPr lang="en-US" b="1" dirty="0"/>
              <a:t>Scientists say that ozone is ‘good up high and bad nearby’.  What does this mean</a:t>
            </a:r>
            <a:r>
              <a:rPr lang="en-US" b="1" dirty="0" smtClean="0"/>
              <a:t>?</a:t>
            </a:r>
          </a:p>
          <a:p>
            <a:pPr marL="514350" indent="-514350">
              <a:buFont typeface="+mj-lt"/>
              <a:buAutoNum type="arabicPeriod"/>
            </a:pPr>
            <a:endParaRPr lang="en-US" b="1" dirty="0" smtClean="0"/>
          </a:p>
          <a:p>
            <a:pPr marL="514350" indent="-514350">
              <a:buFont typeface="+mj-lt"/>
              <a:buAutoNum type="arabicPeriod"/>
            </a:pPr>
            <a:r>
              <a:rPr lang="en-US" b="1" dirty="0"/>
              <a:t>In which layer of the atmosphere is ozone helpful?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Atmosphere &amp; Weather Review </a:t>
            </a:r>
            <a:br>
              <a:rPr lang="en-US" dirty="0" smtClean="0"/>
            </a:br>
            <a:r>
              <a:rPr lang="en-US" dirty="0" smtClean="0"/>
              <a:t>Day 2</a:t>
            </a:r>
            <a:endParaRPr lang="en-US" dirty="0"/>
          </a:p>
        </p:txBody>
      </p:sp>
      <p:sp>
        <p:nvSpPr>
          <p:cNvPr id="3" name="Content Placeholder 2"/>
          <p:cNvSpPr>
            <a:spLocks noGrp="1"/>
          </p:cNvSpPr>
          <p:nvPr>
            <p:ph sz="quarter" idx="1"/>
          </p:nvPr>
        </p:nvSpPr>
        <p:spPr/>
        <p:txBody>
          <a:bodyPr>
            <a:normAutofit fontScale="92500"/>
          </a:bodyPr>
          <a:lstStyle/>
          <a:p>
            <a:pPr marL="514350" indent="-514350">
              <a:buFont typeface="+mj-lt"/>
              <a:buAutoNum type="arabicPeriod"/>
            </a:pPr>
            <a:r>
              <a:rPr lang="en-US" b="1" dirty="0"/>
              <a:t>A build up of __________ gases might cause temperatures on Earth to get warmer</a:t>
            </a:r>
            <a:r>
              <a:rPr lang="en-US" b="1" dirty="0" smtClean="0"/>
              <a:t>.</a:t>
            </a:r>
          </a:p>
          <a:p>
            <a:pPr marL="914400" lvl="1" indent="-514350">
              <a:buFont typeface="+mj-lt"/>
              <a:buAutoNum type="alphaLcPeriod"/>
            </a:pPr>
            <a:r>
              <a:rPr lang="en-US" b="1" dirty="0" smtClean="0">
                <a:solidFill>
                  <a:srgbClr val="FF0000"/>
                </a:solidFill>
              </a:rPr>
              <a:t>greenhouse</a:t>
            </a:r>
          </a:p>
          <a:p>
            <a:pPr marL="514350" indent="-514350">
              <a:buFont typeface="+mj-lt"/>
              <a:buAutoNum type="arabicPeriod"/>
            </a:pPr>
            <a:r>
              <a:rPr lang="en-US" b="1" dirty="0"/>
              <a:t>Scientists say that ozone is ‘good up high and bad nearby’.  What does this mean</a:t>
            </a:r>
            <a:r>
              <a:rPr lang="en-US" b="1" dirty="0" smtClean="0"/>
              <a:t>?</a:t>
            </a:r>
          </a:p>
          <a:p>
            <a:pPr marL="914400" lvl="1" indent="-514350">
              <a:buFont typeface="+mj-lt"/>
              <a:buAutoNum type="alphaLcPeriod"/>
            </a:pPr>
            <a:r>
              <a:rPr lang="en-US" b="1" dirty="0">
                <a:solidFill>
                  <a:srgbClr val="FF0000"/>
                </a:solidFill>
              </a:rPr>
              <a:t>ozone in the stratosphere (up high) helps block UV radiation, ozone in the troposphere is toxic to </a:t>
            </a:r>
            <a:r>
              <a:rPr lang="en-US" b="1" dirty="0" smtClean="0">
                <a:solidFill>
                  <a:srgbClr val="FF0000"/>
                </a:solidFill>
              </a:rPr>
              <a:t>humans</a:t>
            </a:r>
            <a:endParaRPr lang="en-US" b="1" dirty="0" smtClean="0"/>
          </a:p>
          <a:p>
            <a:pPr marL="514350" indent="-514350">
              <a:buFont typeface="+mj-lt"/>
              <a:buAutoNum type="arabicPeriod"/>
            </a:pPr>
            <a:r>
              <a:rPr lang="en-US" b="1" dirty="0"/>
              <a:t>In which layer of the atmosphere is ozone helpful</a:t>
            </a:r>
            <a:r>
              <a:rPr lang="en-US" b="1" dirty="0" smtClean="0"/>
              <a:t>?</a:t>
            </a:r>
          </a:p>
          <a:p>
            <a:pPr marL="914400" lvl="1" indent="-514350">
              <a:buFont typeface="+mj-lt"/>
              <a:buAutoNum type="alphaLcPeriod"/>
            </a:pPr>
            <a:r>
              <a:rPr lang="en-US" b="1" dirty="0">
                <a:solidFill>
                  <a:srgbClr val="FF0000"/>
                </a:solidFill>
              </a:rPr>
              <a:t>stratosphere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Atmosphere &amp; Weather Review</a:t>
            </a:r>
            <a:br>
              <a:rPr lang="en-US" dirty="0" smtClean="0"/>
            </a:br>
            <a:r>
              <a:rPr lang="en-US" dirty="0" smtClean="0"/>
              <a:t>Day 3</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b="1" dirty="0"/>
              <a:t>What is the </a:t>
            </a:r>
            <a:r>
              <a:rPr lang="en-US" b="1" dirty="0" smtClean="0"/>
              <a:t>type radiation </a:t>
            </a:r>
            <a:r>
              <a:rPr lang="en-US" b="1" dirty="0"/>
              <a:t>that is blocked by the ozone layer</a:t>
            </a:r>
            <a:r>
              <a:rPr lang="en-US" b="1" dirty="0" smtClean="0"/>
              <a:t>?</a:t>
            </a:r>
          </a:p>
          <a:p>
            <a:pPr marL="514350" indent="-514350">
              <a:buFont typeface="+mj-lt"/>
              <a:buAutoNum type="arabicPeriod"/>
            </a:pPr>
            <a:endParaRPr lang="en-US" b="1" dirty="0" smtClean="0"/>
          </a:p>
          <a:p>
            <a:pPr marL="514350" indent="-514350">
              <a:buFont typeface="+mj-lt"/>
              <a:buAutoNum type="arabicPeriod"/>
            </a:pPr>
            <a:r>
              <a:rPr lang="en-US" b="1" dirty="0" smtClean="0"/>
              <a:t>What </a:t>
            </a:r>
            <a:r>
              <a:rPr lang="en-US" b="1" dirty="0"/>
              <a:t>does altitude measure</a:t>
            </a:r>
            <a:r>
              <a:rPr lang="en-US" b="1" dirty="0" smtClean="0"/>
              <a:t>?</a:t>
            </a:r>
          </a:p>
          <a:p>
            <a:pPr marL="514350" indent="-514350">
              <a:buFont typeface="+mj-lt"/>
              <a:buAutoNum type="arabicPeriod"/>
            </a:pPr>
            <a:endParaRPr lang="en-US" b="1" dirty="0" smtClean="0"/>
          </a:p>
          <a:p>
            <a:pPr marL="514350" indent="-514350">
              <a:buFont typeface="+mj-lt"/>
              <a:buAutoNum type="arabicPeriod"/>
            </a:pPr>
            <a:r>
              <a:rPr lang="en-US" b="1" dirty="0" smtClean="0"/>
              <a:t>Which </a:t>
            </a:r>
            <a:r>
              <a:rPr lang="en-US" b="1" dirty="0"/>
              <a:t>layer of the atmosphere has the warmest </a:t>
            </a:r>
            <a:r>
              <a:rPr lang="en-US" b="1" dirty="0" smtClean="0"/>
              <a:t>temperatures</a:t>
            </a:r>
            <a:r>
              <a:rPr lang="en-US" b="1" dirty="0"/>
              <a:t>?</a:t>
            </a:r>
            <a:endParaRPr lang="en-US"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Atmosphere &amp; Weather Review</a:t>
            </a:r>
            <a:br>
              <a:rPr lang="en-US" dirty="0" smtClean="0"/>
            </a:br>
            <a:r>
              <a:rPr lang="en-US" dirty="0" smtClean="0"/>
              <a:t>Day 3</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b="1" dirty="0"/>
              <a:t>What is the radiation that is blocked by the ozone layer</a:t>
            </a:r>
            <a:r>
              <a:rPr lang="en-US" b="1" dirty="0" smtClean="0"/>
              <a:t>?</a:t>
            </a:r>
          </a:p>
          <a:p>
            <a:pPr marL="914400" lvl="1" indent="-514350">
              <a:buFont typeface="+mj-lt"/>
              <a:buAutoNum type="alphaLcPeriod"/>
            </a:pPr>
            <a:r>
              <a:rPr lang="en-US" b="1" dirty="0" smtClean="0">
                <a:solidFill>
                  <a:srgbClr val="FF0000"/>
                </a:solidFill>
              </a:rPr>
              <a:t>Ultraviolet radiation</a:t>
            </a:r>
          </a:p>
          <a:p>
            <a:pPr marL="514350" indent="-514350">
              <a:buFont typeface="+mj-lt"/>
              <a:buAutoNum type="arabicPeriod"/>
            </a:pPr>
            <a:r>
              <a:rPr lang="en-US" b="1" dirty="0"/>
              <a:t>What does altitude measure</a:t>
            </a:r>
            <a:r>
              <a:rPr lang="en-US" b="1" dirty="0" smtClean="0"/>
              <a:t>?</a:t>
            </a:r>
          </a:p>
          <a:p>
            <a:pPr marL="914400" lvl="1" indent="-514350">
              <a:buFont typeface="+mj-lt"/>
              <a:buAutoNum type="alphaLcPeriod"/>
            </a:pPr>
            <a:r>
              <a:rPr lang="en-US" b="1" dirty="0" smtClean="0">
                <a:solidFill>
                  <a:srgbClr val="FF0000"/>
                </a:solidFill>
              </a:rPr>
              <a:t>Distance above sea level</a:t>
            </a:r>
          </a:p>
          <a:p>
            <a:pPr marL="514350" indent="-514350">
              <a:buFont typeface="+mj-lt"/>
              <a:buAutoNum type="arabicPeriod"/>
            </a:pPr>
            <a:r>
              <a:rPr lang="en-US" b="1" dirty="0"/>
              <a:t>Which layer of the atmosphere has the warmest temperatures</a:t>
            </a:r>
            <a:r>
              <a:rPr lang="en-US" b="1" dirty="0" smtClean="0"/>
              <a:t>?</a:t>
            </a:r>
          </a:p>
          <a:p>
            <a:pPr marL="914400" lvl="1" indent="-514350">
              <a:buFont typeface="+mj-lt"/>
              <a:buAutoNum type="alphaLcPeriod"/>
            </a:pPr>
            <a:r>
              <a:rPr lang="en-US" b="1" dirty="0" smtClean="0">
                <a:solidFill>
                  <a:srgbClr val="FF0000"/>
                </a:solidFill>
              </a:rPr>
              <a:t>thermosphere</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Atmosphere &amp; Weather Review</a:t>
            </a:r>
            <a:br>
              <a:rPr lang="en-US" dirty="0" smtClean="0"/>
            </a:br>
            <a:r>
              <a:rPr lang="en-US" dirty="0" smtClean="0"/>
              <a:t>Day 4</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b="1" dirty="0"/>
              <a:t>If the air density increases, what happens to the amount of oxygen you breathe in with each breath</a:t>
            </a:r>
            <a:r>
              <a:rPr lang="en-US" b="1" dirty="0" smtClean="0"/>
              <a:t>?</a:t>
            </a:r>
          </a:p>
          <a:p>
            <a:pPr marL="514350" indent="-514350">
              <a:buFont typeface="+mj-lt"/>
              <a:buAutoNum type="arabicPeriod"/>
            </a:pPr>
            <a:r>
              <a:rPr lang="en-US" b="1" dirty="0" smtClean="0"/>
              <a:t>At </a:t>
            </a:r>
            <a:r>
              <a:rPr lang="en-US" b="1" dirty="0"/>
              <a:t>which point is the air the least dense?</a:t>
            </a:r>
          </a:p>
          <a:p>
            <a:pPr>
              <a:buNone/>
            </a:pPr>
            <a:r>
              <a:rPr lang="en-US" b="1" dirty="0" smtClean="0"/>
              <a:t>					1</a:t>
            </a:r>
          </a:p>
          <a:p>
            <a:pPr>
              <a:buNone/>
            </a:pPr>
            <a:r>
              <a:rPr lang="en-US" b="1" dirty="0"/>
              <a:t>	</a:t>
            </a:r>
            <a:r>
              <a:rPr lang="en-US" b="1" dirty="0" smtClean="0"/>
              <a:t>			2</a:t>
            </a:r>
            <a:endParaRPr lang="en-US" b="1" dirty="0"/>
          </a:p>
          <a:p>
            <a:pPr>
              <a:buNone/>
            </a:pPr>
            <a:r>
              <a:rPr lang="en-US" b="1" dirty="0" smtClean="0"/>
              <a:t>				3</a:t>
            </a:r>
            <a:endParaRPr lang="en-US" b="1" dirty="0"/>
          </a:p>
          <a:p>
            <a:pPr>
              <a:buNone/>
            </a:pPr>
            <a:r>
              <a:rPr lang="en-US" b="1" dirty="0"/>
              <a:t> </a:t>
            </a:r>
          </a:p>
          <a:p>
            <a:endParaRPr lang="en-US" dirty="0"/>
          </a:p>
        </p:txBody>
      </p:sp>
      <p:pic>
        <p:nvPicPr>
          <p:cNvPr id="4" name="Picture 3" descr="imagesCA7UW7B2.jpg"/>
          <p:cNvPicPr>
            <a:picLocks noChangeAspect="1"/>
          </p:cNvPicPr>
          <p:nvPr/>
        </p:nvPicPr>
        <p:blipFill>
          <a:blip r:embed="rId2" cstate="print"/>
          <a:stretch>
            <a:fillRect/>
          </a:stretch>
        </p:blipFill>
        <p:spPr>
          <a:xfrm>
            <a:off x="4800600" y="4038600"/>
            <a:ext cx="2466975" cy="1847850"/>
          </a:xfrm>
          <a:prstGeom prst="rect">
            <a:avLst/>
          </a:prstGeom>
        </p:spPr>
      </p:pic>
      <p:cxnSp>
        <p:nvCxnSpPr>
          <p:cNvPr id="6" name="Straight Arrow Connector 5"/>
          <p:cNvCxnSpPr/>
          <p:nvPr/>
        </p:nvCxnSpPr>
        <p:spPr>
          <a:xfrm>
            <a:off x="3505200" y="5181600"/>
            <a:ext cx="2133600" cy="2286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3581400" y="4648200"/>
            <a:ext cx="2438400" cy="38100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4495800" y="4038600"/>
            <a:ext cx="2057400" cy="1524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Atmosphere &amp; Weather Review</a:t>
            </a:r>
            <a:br>
              <a:rPr lang="en-US" dirty="0" smtClean="0"/>
            </a:br>
            <a:r>
              <a:rPr lang="en-US" dirty="0" smtClean="0"/>
              <a:t>Day 4</a:t>
            </a:r>
            <a:endParaRPr lang="en-US" dirty="0"/>
          </a:p>
        </p:txBody>
      </p:sp>
      <p:sp>
        <p:nvSpPr>
          <p:cNvPr id="3" name="Content Placeholder 2"/>
          <p:cNvSpPr>
            <a:spLocks noGrp="1"/>
          </p:cNvSpPr>
          <p:nvPr>
            <p:ph sz="quarter" idx="1"/>
          </p:nvPr>
        </p:nvSpPr>
        <p:spPr/>
        <p:txBody>
          <a:bodyPr>
            <a:normAutofit lnSpcReduction="10000"/>
          </a:bodyPr>
          <a:lstStyle/>
          <a:p>
            <a:pPr marL="514350" indent="-514350">
              <a:buFont typeface="+mj-lt"/>
              <a:buAutoNum type="arabicPeriod"/>
            </a:pPr>
            <a:r>
              <a:rPr lang="en-US" b="1" dirty="0"/>
              <a:t>If the air density increases, what happens to the amount of oxygen you breathe in with each breath</a:t>
            </a:r>
            <a:r>
              <a:rPr lang="en-US" b="1" dirty="0" smtClean="0"/>
              <a:t>?</a:t>
            </a:r>
          </a:p>
          <a:p>
            <a:pPr marL="914400" lvl="1" indent="-514350">
              <a:buFont typeface="+mj-lt"/>
              <a:buAutoNum type="alphaLcPeriod"/>
            </a:pPr>
            <a:r>
              <a:rPr lang="en-US" b="1" dirty="0" smtClean="0">
                <a:solidFill>
                  <a:srgbClr val="FF0000"/>
                </a:solidFill>
              </a:rPr>
              <a:t>Increases</a:t>
            </a:r>
          </a:p>
          <a:p>
            <a:pPr marL="514350" indent="-514350">
              <a:buFont typeface="+mj-lt"/>
              <a:buAutoNum type="arabicPeriod"/>
            </a:pPr>
            <a:r>
              <a:rPr lang="en-US" b="1" dirty="0" smtClean="0"/>
              <a:t>At </a:t>
            </a:r>
            <a:r>
              <a:rPr lang="en-US" b="1" dirty="0"/>
              <a:t>which point is the air the least dense?</a:t>
            </a:r>
          </a:p>
          <a:p>
            <a:pPr>
              <a:buNone/>
            </a:pPr>
            <a:r>
              <a:rPr lang="en-US" b="1" dirty="0" smtClean="0"/>
              <a:t>					</a:t>
            </a:r>
            <a:r>
              <a:rPr lang="en-US" b="1" dirty="0" smtClean="0">
                <a:solidFill>
                  <a:srgbClr val="FF0000"/>
                </a:solidFill>
              </a:rPr>
              <a:t>1</a:t>
            </a:r>
          </a:p>
          <a:p>
            <a:pPr>
              <a:buNone/>
            </a:pPr>
            <a:r>
              <a:rPr lang="en-US" b="1" dirty="0"/>
              <a:t>	</a:t>
            </a:r>
            <a:r>
              <a:rPr lang="en-US" b="1" dirty="0" smtClean="0"/>
              <a:t>			2</a:t>
            </a:r>
            <a:endParaRPr lang="en-US" b="1" dirty="0"/>
          </a:p>
          <a:p>
            <a:pPr>
              <a:buNone/>
            </a:pPr>
            <a:r>
              <a:rPr lang="en-US" b="1" dirty="0" smtClean="0"/>
              <a:t>				3</a:t>
            </a:r>
            <a:endParaRPr lang="en-US" b="1" dirty="0"/>
          </a:p>
          <a:p>
            <a:pPr>
              <a:buNone/>
            </a:pPr>
            <a:r>
              <a:rPr lang="en-US" b="1" dirty="0"/>
              <a:t> </a:t>
            </a:r>
          </a:p>
          <a:p>
            <a:endParaRPr lang="en-US" dirty="0"/>
          </a:p>
        </p:txBody>
      </p:sp>
      <p:pic>
        <p:nvPicPr>
          <p:cNvPr id="4" name="Picture 3" descr="imagesCA7UW7B2.jpg"/>
          <p:cNvPicPr>
            <a:picLocks noChangeAspect="1"/>
          </p:cNvPicPr>
          <p:nvPr/>
        </p:nvPicPr>
        <p:blipFill>
          <a:blip r:embed="rId2" cstate="print"/>
          <a:stretch>
            <a:fillRect/>
          </a:stretch>
        </p:blipFill>
        <p:spPr>
          <a:xfrm>
            <a:off x="4800600" y="4038600"/>
            <a:ext cx="2466975" cy="1847850"/>
          </a:xfrm>
          <a:prstGeom prst="rect">
            <a:avLst/>
          </a:prstGeom>
        </p:spPr>
      </p:pic>
      <p:cxnSp>
        <p:nvCxnSpPr>
          <p:cNvPr id="6" name="Straight Arrow Connector 5"/>
          <p:cNvCxnSpPr/>
          <p:nvPr/>
        </p:nvCxnSpPr>
        <p:spPr>
          <a:xfrm>
            <a:off x="3505200" y="5181600"/>
            <a:ext cx="2133600" cy="2286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3581400" y="4648200"/>
            <a:ext cx="2438400" cy="38100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4495800" y="4114800"/>
            <a:ext cx="2057400" cy="1524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Atmosphere &amp; Weather Review</a:t>
            </a:r>
            <a:br>
              <a:rPr lang="en-US" dirty="0" smtClean="0"/>
            </a:br>
            <a:r>
              <a:rPr lang="en-US" dirty="0" smtClean="0"/>
              <a:t>Day 5</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Describe the difference between ‘weather’ and ‘climate’.</a:t>
            </a:r>
          </a:p>
          <a:p>
            <a:pPr marL="514350" indent="-514350">
              <a:buFont typeface="+mj-lt"/>
              <a:buAutoNum type="arabicPeriod"/>
            </a:pPr>
            <a:endParaRPr lang="en-US" dirty="0" smtClean="0"/>
          </a:p>
          <a:p>
            <a:pPr marL="514350" indent="-514350">
              <a:buFont typeface="+mj-lt"/>
              <a:buAutoNum type="arabicPeriod"/>
            </a:pPr>
            <a:r>
              <a:rPr lang="en-US" dirty="0" smtClean="0"/>
              <a:t>Define air mass.</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r>
              <a:rPr lang="en-US" dirty="0" smtClean="0"/>
              <a:t>What is a ‘front’?</a:t>
            </a:r>
          </a:p>
          <a:p>
            <a:pPr marL="514350" indent="-514350">
              <a:buFont typeface="+mj-lt"/>
              <a:buAutoNum type="arabicPeriod"/>
            </a:pP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10841</TotalTime>
  <Words>850</Words>
  <Application>Microsoft Office PowerPoint</Application>
  <PresentationFormat>On-screen Show (4:3)</PresentationFormat>
  <Paragraphs>127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Median</vt:lpstr>
      <vt:lpstr>Atmosphere &amp; Weather Review  Day 1</vt:lpstr>
      <vt:lpstr>Atmosphere &amp; Weather Review  Day 1 </vt:lpstr>
      <vt:lpstr>Atmosphere &amp; Weather Review  Day 2</vt:lpstr>
      <vt:lpstr>Atmosphere &amp; Weather Review  Day 2</vt:lpstr>
      <vt:lpstr>Atmosphere &amp; Weather Review Day 3</vt:lpstr>
      <vt:lpstr>Atmosphere &amp; Weather Review Day 3</vt:lpstr>
      <vt:lpstr>Atmosphere &amp; Weather Review Day 4</vt:lpstr>
      <vt:lpstr>Atmosphere &amp; Weather Review Day 4</vt:lpstr>
      <vt:lpstr>Atmosphere &amp; Weather Review Day 5</vt:lpstr>
      <vt:lpstr>Atmosphere &amp; Weather Review Day 5</vt:lpstr>
      <vt:lpstr>Atmosphere &amp; Weather Review Day 6</vt:lpstr>
      <vt:lpstr>Atmosphere &amp; Weather Review Day 6</vt:lpstr>
      <vt:lpstr>Atmosphere &amp; Weather Review Day 7</vt:lpstr>
      <vt:lpstr>Atmosphere &amp; Weather Review Day 7</vt:lpstr>
      <vt:lpstr>Atmosphere &amp; Weather Review Day 7</vt:lpstr>
      <vt:lpstr>Atmosphere &amp; Weather Review Day 7</vt:lpstr>
      <vt:lpstr>Atmosphere &amp; Weather Review Day 8</vt:lpstr>
      <vt:lpstr>Atmosphere &amp; Weather Review Day 8</vt:lpstr>
      <vt:lpstr>Atmosphere &amp; Weather Review Day 8</vt:lpstr>
      <vt:lpstr>Atmosphere &amp; Weather Review Day 8</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Atmosphere &amp; Weather Review  Day 1</dc:title>
  <dc:creator>wcpss</dc:creator>
  <cp:lastModifiedBy>ldavis2</cp:lastModifiedBy>
  <cp:revision>18</cp:revision>
  <dcterms:created xsi:type="dcterms:W3CDTF">2013-03-05T15:59:36Z</dcterms:created>
  <dcterms:modified xsi:type="dcterms:W3CDTF">2014-06-17T16:12:16Z</dcterms:modified>
</cp:coreProperties>
</file>