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09" autoAdjust="0"/>
    <p:restoredTop sz="90878" autoAdjust="0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8B67D8-F35D-4B81-9790-53844B580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27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F60009-818E-466A-82E8-EAB2BC97D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2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AF215-CFB0-4236-856C-74B64AA10C40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B4152-E49D-4DD8-8F4B-2957FB180E5E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B1263-256D-4FBA-AA49-5CFAE890627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1D62B-4E37-450A-B7ED-29572A6984BC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56A-E7DE-4B40-AE72-13D2BA7DBE9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6E0E0-704F-45CB-BF3B-126BF6FA49E0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8EA67-3F72-4472-89CB-7895F5E5902B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9FA3A-0CD4-419B-B061-3ABA397AD2B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75DBC-F3A4-4A3B-BAF1-520866E2715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45103-CD29-4F2E-8C12-6877871C3B4B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D00C7-A93E-4D87-97DD-61BDC767E245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4EBF5-1F15-4302-9008-85E315CE8B2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748AE-EABA-468A-B138-E21E9FEE95CA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7B267-EADD-4B51-8D8F-7E32EFE0EA1C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FEFC3-5B8C-4237-8030-A0ABD2CFF32C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9F8BE-1E46-4886-B05D-CE555AFB1E9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B3BB-D28F-4E90-BD42-3ABC2A34E0A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B9777-684D-4C00-9081-0562924B3A5A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CBE46-C200-45F7-82D9-0304120887FD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0EB8D-8FD0-4C0B-874C-8922E77DFFA2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D9F15-92A5-4A2F-B3F1-699FBDB50663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F0572-FCBF-44DD-9D40-131F62F6CC39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57250-648D-4BCC-A464-5683C4522346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BFB77-AF8B-421B-8364-CAD8F52A5423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D9606-3369-4132-9611-FFF07BE5DC69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BD553-1562-45C1-96BE-3D89BC9C78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B5DF1-F29D-49AF-93D1-7363AB21E3F5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21C23-283C-49CA-9334-1236A6674D22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BF15B-E8A8-48D1-9A0F-C7F4D5E4B165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AFD07-DE5E-4D5F-B301-88FFFB6BE16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A0204-84E0-40A6-AEC5-51F796E1A136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474D8-1872-4107-8CA0-16CAA330836B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6B0C5-B063-4F98-8C63-6008FE1C0C18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94AB0-AFD5-4F55-9ECB-DFCCF21014DA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80A4E-1ECC-4471-AD9D-8B935ECD8D6D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72362-D9C3-4AB0-961E-B9FD062A99A2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EA0CA-7FAB-408D-A54F-94BAEF645565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B4187-CCC5-4AEC-9116-D56ABFF7D05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D9164-7EDA-4577-A0C1-AA47CFEBDDB4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CE583-417C-441E-8179-0280BEB3CC0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635-0520-414D-9AA0-6AB84F73362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DC2F1-6A82-4F5E-A3C0-4B4D53567B73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859C1-A55A-4DAF-9966-6A8A4D86DF49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D0121-59FD-41BB-A3A2-717ED653844A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4EB64-A0CA-4EEF-9221-76047B1C6DC1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5C7CA-88D4-461C-8371-7998EC82D267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A1FED-49B8-412E-8545-01D96AED1BC0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F351B-250E-4124-A932-8F501F39A4C9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9712B-A173-4552-A455-4D4F0D759F6D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C7D0D-A338-4003-911E-70DD934414B7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8324E-8057-4C89-92D2-BFB57B71A4CB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EC515-79CF-4059-9212-6734C48D3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14A5F-55AC-4942-8C5C-D16713FD6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C9E3F-51E3-40D5-94A6-105F879EE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7C088C-8BCF-420F-92D7-62D758B77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48A8C-15DE-43FA-AE54-91302FE4B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BB456-BAE3-4F23-A529-A5964D766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07EEA-CC61-4F64-A57E-9F4937773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2332-E7D7-4C5B-9370-6156BF21E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293A6-D341-4536-AD4B-C8DC7F84A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5BA92-BB0D-425D-BAA2-C8A9E9FE8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B2999-2F98-49E4-80EF-20560F53B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54B1F-225E-4166-842D-6AD948299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955960-4618-4650-96AE-F797D9A711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  <a:latin typeface="Garamond" pitchFamily="18" charset="0"/>
              </a:rPr>
              <a:t>Cell </a:t>
            </a:r>
          </a:p>
          <a:p>
            <a:r>
              <a:rPr lang="en-US" sz="2800" b="1" dirty="0">
                <a:solidFill>
                  <a:schemeClr val="bg1"/>
                </a:solidFill>
                <a:latin typeface="Garamond" pitchFamily="18" charset="0"/>
              </a:rPr>
              <a:t>Division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Genetic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Diseases/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Mutations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Punnett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Squares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Heredity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Hodge</a:t>
            </a:r>
          </a:p>
          <a:p>
            <a:r>
              <a:rPr lang="en-US" sz="2800" b="1" smtClean="0">
                <a:solidFill>
                  <a:schemeClr val="bg1"/>
                </a:solidFill>
              </a:rPr>
              <a:t>Podge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Pedigree</a:t>
            </a:r>
          </a:p>
          <a:p>
            <a:r>
              <a:rPr lang="en-US" sz="2800" b="1">
                <a:solidFill>
                  <a:schemeClr val="bg1"/>
                </a:solidFill>
              </a:rPr>
              <a:t>Charts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r>
              <a:rPr lang="en-US" sz="6600" dirty="0"/>
              <a:t>What is one similarity between mitosis and meiosis?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037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6096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dirty="0"/>
              <a:t>Meiosis and mitosis are both types of cell division.</a:t>
            </a:r>
          </a:p>
          <a:p>
            <a:pPr>
              <a:lnSpc>
                <a:spcPct val="80000"/>
              </a:lnSpc>
            </a:pPr>
            <a:r>
              <a:rPr lang="en-US" sz="4800" dirty="0"/>
              <a:t>Mitosis and meiosis both produce news cells with DNA.</a:t>
            </a:r>
          </a:p>
          <a:p>
            <a:pPr>
              <a:lnSpc>
                <a:spcPct val="80000"/>
              </a:lnSpc>
            </a:pPr>
            <a:r>
              <a:rPr lang="en-US" sz="4800" dirty="0"/>
              <a:t>Mitosis and meiosis both are needed for reproduction and growth of offspring.</a:t>
            </a:r>
          </a:p>
          <a:p>
            <a:pPr>
              <a:lnSpc>
                <a:spcPct val="80000"/>
              </a:lnSpc>
            </a:pPr>
            <a:r>
              <a:rPr lang="en-US" sz="4800" dirty="0"/>
              <a:t>Mitosis and meiosis both produce new cells in the body.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5638800"/>
          </a:xfrm>
        </p:spPr>
        <p:txBody>
          <a:bodyPr/>
          <a:lstStyle/>
          <a:p>
            <a:r>
              <a:rPr lang="en-US" sz="6600" dirty="0"/>
              <a:t>What is the definition of genetic disease/disorder?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2" name="Rectangle 1048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600" dirty="0"/>
              <a:t>A genetic disease/disorder is a condition caused by a gene or a mutation of a gene.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0" name="Rectangle 2058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5105400"/>
          </a:xfrm>
          <a:noFill/>
          <a:ln/>
        </p:spPr>
        <p:txBody>
          <a:bodyPr/>
          <a:lstStyle/>
          <a:p>
            <a:r>
              <a:rPr lang="en-US" sz="6600" dirty="0" smtClean="0"/>
              <a:t>What do we call any permanent change in organisms DNA?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Rectangle 103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r>
              <a:rPr lang="en-US" sz="6600" dirty="0" smtClean="0"/>
              <a:t>Mutation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r>
              <a:rPr lang="en-US" sz="6600" dirty="0"/>
              <a:t>Which genetic disease may not be present at birth but can develop during one’s lifetime as a result of environmental </a:t>
            </a:r>
            <a:r>
              <a:rPr lang="en-US" sz="6600" dirty="0" smtClean="0"/>
              <a:t>factors such as smoking or ultraviolet radiation?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305800" cy="5638800"/>
          </a:xfrm>
        </p:spPr>
        <p:txBody>
          <a:bodyPr/>
          <a:lstStyle/>
          <a:p>
            <a:r>
              <a:rPr lang="en-US" sz="6600" dirty="0"/>
              <a:t>Cancer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5410200"/>
          </a:xfrm>
        </p:spPr>
        <p:txBody>
          <a:bodyPr/>
          <a:lstStyle/>
          <a:p>
            <a:r>
              <a:rPr lang="en-US" sz="6600" dirty="0"/>
              <a:t>This condition is caused by an extra </a:t>
            </a:r>
            <a:r>
              <a:rPr lang="en-US" sz="6600" dirty="0" smtClean="0"/>
              <a:t>21</a:t>
            </a:r>
            <a:r>
              <a:rPr lang="en-US" sz="6600" baseline="30000" dirty="0" smtClean="0"/>
              <a:t>st</a:t>
            </a:r>
            <a:r>
              <a:rPr lang="en-US" sz="6600" dirty="0" smtClean="0"/>
              <a:t> chromosome </a:t>
            </a:r>
            <a:r>
              <a:rPr lang="en-US" sz="6600" dirty="0"/>
              <a:t>and can result in abnormal physical features and mental </a:t>
            </a:r>
            <a:r>
              <a:rPr lang="en-US" sz="6600" dirty="0" smtClean="0"/>
              <a:t>handicaps.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r>
              <a:rPr lang="en-US" sz="6600" dirty="0"/>
              <a:t>Down syndrome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dirty="0"/>
              <a:t>What is the process by which new body cells are created called?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6096000"/>
          </a:xfrm>
        </p:spPr>
        <p:txBody>
          <a:bodyPr/>
          <a:lstStyle/>
          <a:p>
            <a:r>
              <a:rPr lang="en-US" sz="6600" dirty="0"/>
              <a:t>This genetic disorder is caused by genetic factors only, cannot be cured, affects the </a:t>
            </a:r>
            <a:r>
              <a:rPr lang="en-US" sz="6600" dirty="0" smtClean="0"/>
              <a:t>blood’s ability to clot, </a:t>
            </a:r>
            <a:r>
              <a:rPr lang="en-US" sz="6600" dirty="0"/>
              <a:t>and may require transfusions.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sz="6600" dirty="0"/>
              <a:t>Hemophilia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600" dirty="0" smtClean="0"/>
              <a:t>What is a </a:t>
            </a:r>
            <a:r>
              <a:rPr lang="en-US" sz="6600" dirty="0" err="1" smtClean="0"/>
              <a:t>Punnett</a:t>
            </a:r>
            <a:r>
              <a:rPr lang="en-US" sz="6600" dirty="0" smtClean="0"/>
              <a:t> square?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A </a:t>
            </a:r>
            <a:r>
              <a:rPr lang="en-US" sz="6600" dirty="0" err="1" smtClean="0"/>
              <a:t>Punnett</a:t>
            </a:r>
            <a:r>
              <a:rPr lang="en-US" sz="6600" dirty="0" smtClean="0"/>
              <a:t> square is a tool used to show how two parents’ genes can combine in the offspring.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0" y="107156"/>
            <a:ext cx="9144000" cy="4191000"/>
          </a:xfrm>
        </p:spPr>
        <p:txBody>
          <a:bodyPr/>
          <a:lstStyle/>
          <a:p>
            <a:pPr algn="l"/>
            <a:r>
              <a:rPr lang="en-US" dirty="0"/>
              <a:t>Using the following </a:t>
            </a:r>
            <a:r>
              <a:rPr lang="en-US" dirty="0" err="1" smtClean="0"/>
              <a:t>Punnett</a:t>
            </a:r>
            <a:r>
              <a:rPr lang="en-US" dirty="0" smtClean="0"/>
              <a:t> </a:t>
            </a:r>
            <a:r>
              <a:rPr lang="en-US" dirty="0"/>
              <a:t>square, what are the two phenotypes of the offspring?</a:t>
            </a:r>
            <a:endParaRPr lang="en-US" sz="6600" dirty="0"/>
          </a:p>
        </p:txBody>
      </p:sp>
      <p:sp>
        <p:nvSpPr>
          <p:cNvPr id="3" name="AutoShape 2056"/>
          <p:cNvSpPr>
            <a:spLocks noChangeArrowheads="1"/>
          </p:cNvSpPr>
          <p:nvPr/>
        </p:nvSpPr>
        <p:spPr bwMode="auto">
          <a:xfrm>
            <a:off x="4724400" y="4724400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2057"/>
          <p:cNvSpPr>
            <a:spLocks noChangeShapeType="1"/>
          </p:cNvSpPr>
          <p:nvPr/>
        </p:nvSpPr>
        <p:spPr bwMode="auto">
          <a:xfrm>
            <a:off x="5943600" y="4724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2058"/>
          <p:cNvSpPr>
            <a:spLocks noChangeShapeType="1"/>
          </p:cNvSpPr>
          <p:nvPr/>
        </p:nvSpPr>
        <p:spPr bwMode="auto">
          <a:xfrm>
            <a:off x="4724400" y="5638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060"/>
          <p:cNvSpPr txBox="1">
            <a:spLocks noChangeArrowheads="1"/>
          </p:cNvSpPr>
          <p:nvPr/>
        </p:nvSpPr>
        <p:spPr bwMode="auto">
          <a:xfrm>
            <a:off x="4038600" y="47244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4038600" y="56388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8" name="Text Box 2062"/>
          <p:cNvSpPr txBox="1">
            <a:spLocks noChangeArrowheads="1"/>
          </p:cNvSpPr>
          <p:nvPr/>
        </p:nvSpPr>
        <p:spPr bwMode="auto">
          <a:xfrm>
            <a:off x="4953000" y="38862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9" name="Text Box 2063"/>
          <p:cNvSpPr txBox="1">
            <a:spLocks noChangeArrowheads="1"/>
          </p:cNvSpPr>
          <p:nvPr/>
        </p:nvSpPr>
        <p:spPr bwMode="auto">
          <a:xfrm>
            <a:off x="6248400" y="38862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10" name="Text Box 2064"/>
          <p:cNvSpPr txBox="1">
            <a:spLocks noChangeArrowheads="1"/>
          </p:cNvSpPr>
          <p:nvPr/>
        </p:nvSpPr>
        <p:spPr bwMode="auto">
          <a:xfrm>
            <a:off x="4724400" y="5715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1" name="Text Box 2065"/>
          <p:cNvSpPr txBox="1">
            <a:spLocks noChangeArrowheads="1"/>
          </p:cNvSpPr>
          <p:nvPr/>
        </p:nvSpPr>
        <p:spPr bwMode="auto">
          <a:xfrm>
            <a:off x="5943600" y="47244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2" name="Text Box 2066"/>
          <p:cNvSpPr txBox="1">
            <a:spLocks noChangeArrowheads="1"/>
          </p:cNvSpPr>
          <p:nvPr/>
        </p:nvSpPr>
        <p:spPr bwMode="auto">
          <a:xfrm>
            <a:off x="4724400" y="47244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TT</a:t>
            </a:r>
          </a:p>
        </p:txBody>
      </p:sp>
      <p:sp>
        <p:nvSpPr>
          <p:cNvPr id="13" name="Text Box 2067"/>
          <p:cNvSpPr txBox="1">
            <a:spLocks noChangeArrowheads="1"/>
          </p:cNvSpPr>
          <p:nvPr/>
        </p:nvSpPr>
        <p:spPr bwMode="auto">
          <a:xfrm>
            <a:off x="5943600" y="5715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4" name="Text Box 2068"/>
          <p:cNvSpPr txBox="1">
            <a:spLocks noChangeArrowheads="1"/>
          </p:cNvSpPr>
          <p:nvPr/>
        </p:nvSpPr>
        <p:spPr bwMode="auto">
          <a:xfrm>
            <a:off x="1219200" y="4648200"/>
            <a:ext cx="2133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 = Tall</a:t>
            </a:r>
          </a:p>
          <a:p>
            <a:pPr>
              <a:spcBef>
                <a:spcPct val="50000"/>
              </a:spcBef>
            </a:pPr>
            <a:r>
              <a:rPr lang="en-US" sz="3600"/>
              <a:t>t = Short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5"/>
          <p:cNvSpPr txBox="1">
            <a:spLocks noChangeArrowheads="1"/>
          </p:cNvSpPr>
          <p:nvPr/>
        </p:nvSpPr>
        <p:spPr>
          <a:xfrm>
            <a:off x="762000" y="1600200"/>
            <a:ext cx="3810000" cy="3962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5400" dirty="0" smtClean="0"/>
              <a:t>Tall = 75%</a:t>
            </a:r>
          </a:p>
          <a:p>
            <a:pPr>
              <a:buFontTx/>
              <a:buNone/>
            </a:pPr>
            <a:r>
              <a:rPr lang="en-US" sz="5400" dirty="0" smtClean="0"/>
              <a:t>Short = 25%</a:t>
            </a:r>
            <a:endParaRPr lang="en-US" sz="5400" dirty="0"/>
          </a:p>
        </p:txBody>
      </p:sp>
      <p:sp>
        <p:nvSpPr>
          <p:cNvPr id="6" name="AutoShape 1037"/>
          <p:cNvSpPr>
            <a:spLocks noChangeArrowheads="1"/>
          </p:cNvSpPr>
          <p:nvPr/>
        </p:nvSpPr>
        <p:spPr bwMode="auto">
          <a:xfrm>
            <a:off x="5638800" y="1295400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038"/>
          <p:cNvSpPr>
            <a:spLocks noChangeShapeType="1"/>
          </p:cNvSpPr>
          <p:nvPr/>
        </p:nvSpPr>
        <p:spPr bwMode="auto">
          <a:xfrm>
            <a:off x="6858000" y="1295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39"/>
          <p:cNvSpPr>
            <a:spLocks noChangeShapeType="1"/>
          </p:cNvSpPr>
          <p:nvPr/>
        </p:nvSpPr>
        <p:spPr bwMode="auto">
          <a:xfrm>
            <a:off x="5638800" y="2209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40"/>
          <p:cNvSpPr txBox="1">
            <a:spLocks noChangeArrowheads="1"/>
          </p:cNvSpPr>
          <p:nvPr/>
        </p:nvSpPr>
        <p:spPr bwMode="auto">
          <a:xfrm>
            <a:off x="4953000" y="12954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10" name="Text Box 1041"/>
          <p:cNvSpPr txBox="1">
            <a:spLocks noChangeArrowheads="1"/>
          </p:cNvSpPr>
          <p:nvPr/>
        </p:nvSpPr>
        <p:spPr bwMode="auto">
          <a:xfrm>
            <a:off x="4953000" y="22098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11" name="Text Box 1042"/>
          <p:cNvSpPr txBox="1">
            <a:spLocks noChangeArrowheads="1"/>
          </p:cNvSpPr>
          <p:nvPr/>
        </p:nvSpPr>
        <p:spPr bwMode="auto">
          <a:xfrm>
            <a:off x="5867400" y="4572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12" name="Text Box 1043"/>
          <p:cNvSpPr txBox="1">
            <a:spLocks noChangeArrowheads="1"/>
          </p:cNvSpPr>
          <p:nvPr/>
        </p:nvSpPr>
        <p:spPr bwMode="auto">
          <a:xfrm>
            <a:off x="7162800" y="4572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</a:t>
            </a:r>
          </a:p>
        </p:txBody>
      </p:sp>
      <p:sp>
        <p:nvSpPr>
          <p:cNvPr id="13" name="Text Box 1044"/>
          <p:cNvSpPr txBox="1">
            <a:spLocks noChangeArrowheads="1"/>
          </p:cNvSpPr>
          <p:nvPr/>
        </p:nvSpPr>
        <p:spPr bwMode="auto">
          <a:xfrm>
            <a:off x="5638800" y="2286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4" name="Text Box 1045"/>
          <p:cNvSpPr txBox="1">
            <a:spLocks noChangeArrowheads="1"/>
          </p:cNvSpPr>
          <p:nvPr/>
        </p:nvSpPr>
        <p:spPr bwMode="auto">
          <a:xfrm>
            <a:off x="6858000" y="12954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5" name="Text Box 1046"/>
          <p:cNvSpPr txBox="1">
            <a:spLocks noChangeArrowheads="1"/>
          </p:cNvSpPr>
          <p:nvPr/>
        </p:nvSpPr>
        <p:spPr bwMode="auto">
          <a:xfrm>
            <a:off x="5638800" y="12954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  <p:sp>
        <p:nvSpPr>
          <p:cNvPr id="16" name="Text Box 1047"/>
          <p:cNvSpPr txBox="1">
            <a:spLocks noChangeArrowheads="1"/>
          </p:cNvSpPr>
          <p:nvPr/>
        </p:nvSpPr>
        <p:spPr bwMode="auto">
          <a:xfrm>
            <a:off x="6858000" y="2286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r>
              <a:rPr lang="en-US" sz="6600" dirty="0" smtClean="0"/>
              <a:t>What are the genotypes of the parents?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AutoShape 1036"/>
          <p:cNvSpPr>
            <a:spLocks noChangeArrowheads="1"/>
          </p:cNvSpPr>
          <p:nvPr/>
        </p:nvSpPr>
        <p:spPr bwMode="auto">
          <a:xfrm>
            <a:off x="3619500" y="4866995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1037"/>
          <p:cNvSpPr>
            <a:spLocks noChangeShapeType="1"/>
          </p:cNvSpPr>
          <p:nvPr/>
        </p:nvSpPr>
        <p:spPr bwMode="auto">
          <a:xfrm>
            <a:off x="4838700" y="4866995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8"/>
          <p:cNvSpPr>
            <a:spLocks noChangeShapeType="1"/>
          </p:cNvSpPr>
          <p:nvPr/>
        </p:nvSpPr>
        <p:spPr bwMode="auto">
          <a:xfrm>
            <a:off x="3619500" y="578139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9"/>
          <p:cNvSpPr txBox="1">
            <a:spLocks noChangeArrowheads="1"/>
          </p:cNvSpPr>
          <p:nvPr/>
        </p:nvSpPr>
        <p:spPr bwMode="auto">
          <a:xfrm>
            <a:off x="2933700" y="486699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2933700" y="578139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8" name="Text Box 1041"/>
          <p:cNvSpPr txBox="1">
            <a:spLocks noChangeArrowheads="1"/>
          </p:cNvSpPr>
          <p:nvPr/>
        </p:nvSpPr>
        <p:spPr bwMode="auto">
          <a:xfrm>
            <a:off x="3848100" y="4028795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9" name="Text Box 1042"/>
          <p:cNvSpPr txBox="1">
            <a:spLocks noChangeArrowheads="1"/>
          </p:cNvSpPr>
          <p:nvPr/>
        </p:nvSpPr>
        <p:spPr bwMode="auto">
          <a:xfrm>
            <a:off x="5143500" y="402879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10" name="Text Box 1043"/>
          <p:cNvSpPr txBox="1">
            <a:spLocks noChangeArrowheads="1"/>
          </p:cNvSpPr>
          <p:nvPr/>
        </p:nvSpPr>
        <p:spPr bwMode="auto">
          <a:xfrm>
            <a:off x="3619500" y="585759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1" name="Text Box 1044"/>
          <p:cNvSpPr txBox="1">
            <a:spLocks noChangeArrowheads="1"/>
          </p:cNvSpPr>
          <p:nvPr/>
        </p:nvSpPr>
        <p:spPr bwMode="auto">
          <a:xfrm>
            <a:off x="4838700" y="486699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2" name="Text Box 1045"/>
          <p:cNvSpPr txBox="1">
            <a:spLocks noChangeArrowheads="1"/>
          </p:cNvSpPr>
          <p:nvPr/>
        </p:nvSpPr>
        <p:spPr bwMode="auto">
          <a:xfrm>
            <a:off x="3619500" y="4866995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3" name="Text Box 1046"/>
          <p:cNvSpPr txBox="1">
            <a:spLocks noChangeArrowheads="1"/>
          </p:cNvSpPr>
          <p:nvPr/>
        </p:nvSpPr>
        <p:spPr bwMode="auto">
          <a:xfrm>
            <a:off x="4838700" y="585759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1036"/>
          <p:cNvSpPr>
            <a:spLocks noChangeArrowheads="1"/>
          </p:cNvSpPr>
          <p:nvPr/>
        </p:nvSpPr>
        <p:spPr bwMode="auto">
          <a:xfrm>
            <a:off x="3628464" y="3931024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7"/>
          <p:cNvSpPr>
            <a:spLocks noChangeShapeType="1"/>
          </p:cNvSpPr>
          <p:nvPr/>
        </p:nvSpPr>
        <p:spPr bwMode="auto">
          <a:xfrm>
            <a:off x="4847664" y="3931024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38"/>
          <p:cNvSpPr>
            <a:spLocks noChangeShapeType="1"/>
          </p:cNvSpPr>
          <p:nvPr/>
        </p:nvSpPr>
        <p:spPr bwMode="auto">
          <a:xfrm>
            <a:off x="3628464" y="4845424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9"/>
          <p:cNvSpPr txBox="1">
            <a:spLocks noChangeArrowheads="1"/>
          </p:cNvSpPr>
          <p:nvPr/>
        </p:nvSpPr>
        <p:spPr bwMode="auto">
          <a:xfrm>
            <a:off x="2942664" y="3931024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g</a:t>
            </a:r>
          </a:p>
        </p:txBody>
      </p:sp>
      <p:sp>
        <p:nvSpPr>
          <p:cNvPr id="8" name="Text Box 1040"/>
          <p:cNvSpPr txBox="1">
            <a:spLocks noChangeArrowheads="1"/>
          </p:cNvSpPr>
          <p:nvPr/>
        </p:nvSpPr>
        <p:spPr bwMode="auto">
          <a:xfrm>
            <a:off x="2942664" y="4845424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3857064" y="3092824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10" name="Text Box 1042"/>
          <p:cNvSpPr txBox="1">
            <a:spLocks noChangeArrowheads="1"/>
          </p:cNvSpPr>
          <p:nvPr/>
        </p:nvSpPr>
        <p:spPr bwMode="auto">
          <a:xfrm>
            <a:off x="5152464" y="3092824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11" name="Text Box 1043"/>
          <p:cNvSpPr txBox="1">
            <a:spLocks noChangeArrowheads="1"/>
          </p:cNvSpPr>
          <p:nvPr/>
        </p:nvSpPr>
        <p:spPr bwMode="auto">
          <a:xfrm>
            <a:off x="3628464" y="4921624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2" name="Text Box 1044"/>
          <p:cNvSpPr txBox="1">
            <a:spLocks noChangeArrowheads="1"/>
          </p:cNvSpPr>
          <p:nvPr/>
        </p:nvSpPr>
        <p:spPr bwMode="auto">
          <a:xfrm>
            <a:off x="4847664" y="3931024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3" name="Text Box 1045"/>
          <p:cNvSpPr txBox="1">
            <a:spLocks noChangeArrowheads="1"/>
          </p:cNvSpPr>
          <p:nvPr/>
        </p:nvSpPr>
        <p:spPr bwMode="auto">
          <a:xfrm>
            <a:off x="3628464" y="3931024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4" name="Text Box 1046"/>
          <p:cNvSpPr txBox="1">
            <a:spLocks noChangeArrowheads="1"/>
          </p:cNvSpPr>
          <p:nvPr/>
        </p:nvSpPr>
        <p:spPr bwMode="auto">
          <a:xfrm>
            <a:off x="4847664" y="4921624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381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One parent is </a:t>
            </a:r>
            <a:r>
              <a:rPr lang="en-US" sz="6000" dirty="0" err="1" smtClean="0"/>
              <a:t>Gg</a:t>
            </a:r>
            <a:r>
              <a:rPr lang="en-US" sz="6000" dirty="0" smtClean="0"/>
              <a:t> and the other is </a:t>
            </a:r>
            <a:r>
              <a:rPr lang="en-US" sz="6000" dirty="0" err="1" smtClean="0"/>
              <a:t>gg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sz="5400" dirty="0" smtClean="0"/>
              <a:t>Use this </a:t>
            </a:r>
            <a:r>
              <a:rPr lang="en-US" sz="5400" dirty="0" err="1" smtClean="0"/>
              <a:t>Punnett</a:t>
            </a:r>
            <a:r>
              <a:rPr lang="en-US" sz="5400" dirty="0" smtClean="0"/>
              <a:t> square to explain how an offspring can have a trait that neither parent has.</a:t>
            </a:r>
            <a:endParaRPr lang="en-US" sz="5400" dirty="0"/>
          </a:p>
        </p:txBody>
      </p:sp>
      <p:sp>
        <p:nvSpPr>
          <p:cNvPr id="3" name="AutoShape 1036"/>
          <p:cNvSpPr>
            <a:spLocks noChangeArrowheads="1"/>
          </p:cNvSpPr>
          <p:nvPr/>
        </p:nvSpPr>
        <p:spPr bwMode="auto">
          <a:xfrm>
            <a:off x="3482787" y="4342980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1037"/>
          <p:cNvSpPr>
            <a:spLocks noChangeShapeType="1"/>
          </p:cNvSpPr>
          <p:nvPr/>
        </p:nvSpPr>
        <p:spPr bwMode="auto">
          <a:xfrm>
            <a:off x="4701987" y="434298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8"/>
          <p:cNvSpPr>
            <a:spLocks noChangeShapeType="1"/>
          </p:cNvSpPr>
          <p:nvPr/>
        </p:nvSpPr>
        <p:spPr bwMode="auto">
          <a:xfrm>
            <a:off x="3482787" y="525738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9"/>
          <p:cNvSpPr txBox="1">
            <a:spLocks noChangeArrowheads="1"/>
          </p:cNvSpPr>
          <p:nvPr/>
        </p:nvSpPr>
        <p:spPr bwMode="auto">
          <a:xfrm>
            <a:off x="2796987" y="43429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2796987" y="52573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8" name="Text Box 1041"/>
          <p:cNvSpPr txBox="1">
            <a:spLocks noChangeArrowheads="1"/>
          </p:cNvSpPr>
          <p:nvPr/>
        </p:nvSpPr>
        <p:spPr bwMode="auto">
          <a:xfrm>
            <a:off x="3711387" y="3504780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9" name="Text Box 1042"/>
          <p:cNvSpPr txBox="1">
            <a:spLocks noChangeArrowheads="1"/>
          </p:cNvSpPr>
          <p:nvPr/>
        </p:nvSpPr>
        <p:spPr bwMode="auto">
          <a:xfrm>
            <a:off x="5006787" y="35047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10" name="Text Box 1043"/>
          <p:cNvSpPr txBox="1">
            <a:spLocks noChangeArrowheads="1"/>
          </p:cNvSpPr>
          <p:nvPr/>
        </p:nvSpPr>
        <p:spPr bwMode="auto">
          <a:xfrm>
            <a:off x="3482787" y="533358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1" name="Text Box 1044"/>
          <p:cNvSpPr txBox="1">
            <a:spLocks noChangeArrowheads="1"/>
          </p:cNvSpPr>
          <p:nvPr/>
        </p:nvSpPr>
        <p:spPr bwMode="auto">
          <a:xfrm>
            <a:off x="4701987" y="434298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/>
              <a:t>G</a:t>
            </a:r>
            <a:r>
              <a:rPr lang="en-US" sz="4800" dirty="0" err="1" smtClean="0"/>
              <a:t>g</a:t>
            </a:r>
            <a:endParaRPr lang="en-US" sz="4800" dirty="0"/>
          </a:p>
        </p:txBody>
      </p:sp>
      <p:sp>
        <p:nvSpPr>
          <p:cNvPr id="12" name="Text Box 1045"/>
          <p:cNvSpPr txBox="1">
            <a:spLocks noChangeArrowheads="1"/>
          </p:cNvSpPr>
          <p:nvPr/>
        </p:nvSpPr>
        <p:spPr bwMode="auto">
          <a:xfrm>
            <a:off x="3482787" y="4342980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GG</a:t>
            </a:r>
            <a:endParaRPr lang="en-US" sz="4800" dirty="0"/>
          </a:p>
        </p:txBody>
      </p:sp>
      <p:sp>
        <p:nvSpPr>
          <p:cNvPr id="13" name="Text Box 1046"/>
          <p:cNvSpPr txBox="1">
            <a:spLocks noChangeArrowheads="1"/>
          </p:cNvSpPr>
          <p:nvPr/>
        </p:nvSpPr>
        <p:spPr bwMode="auto">
          <a:xfrm>
            <a:off x="4701987" y="533358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Both parents have a dominant gene (G) so they will show the dominant trait.  However, 25% of the offspring received a recessive gene (g) from both parents and they will show the recessive trait.  </a:t>
            </a:r>
            <a:endParaRPr lang="en-US" dirty="0"/>
          </a:p>
        </p:txBody>
      </p:sp>
      <p:sp>
        <p:nvSpPr>
          <p:cNvPr id="4" name="AutoShape 1036"/>
          <p:cNvSpPr>
            <a:spLocks noChangeArrowheads="1"/>
          </p:cNvSpPr>
          <p:nvPr/>
        </p:nvSpPr>
        <p:spPr bwMode="auto">
          <a:xfrm>
            <a:off x="3520887" y="4922043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7"/>
          <p:cNvSpPr>
            <a:spLocks noChangeShapeType="1"/>
          </p:cNvSpPr>
          <p:nvPr/>
        </p:nvSpPr>
        <p:spPr bwMode="auto">
          <a:xfrm>
            <a:off x="4740087" y="4922043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38"/>
          <p:cNvSpPr>
            <a:spLocks noChangeShapeType="1"/>
          </p:cNvSpPr>
          <p:nvPr/>
        </p:nvSpPr>
        <p:spPr bwMode="auto">
          <a:xfrm>
            <a:off x="3520887" y="583644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9"/>
          <p:cNvSpPr txBox="1">
            <a:spLocks noChangeArrowheads="1"/>
          </p:cNvSpPr>
          <p:nvPr/>
        </p:nvSpPr>
        <p:spPr bwMode="auto">
          <a:xfrm>
            <a:off x="2835087" y="492204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8" name="Text Box 1040"/>
          <p:cNvSpPr txBox="1">
            <a:spLocks noChangeArrowheads="1"/>
          </p:cNvSpPr>
          <p:nvPr/>
        </p:nvSpPr>
        <p:spPr bwMode="auto">
          <a:xfrm>
            <a:off x="2835087" y="583644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3749487" y="4083843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10" name="Text Box 1042"/>
          <p:cNvSpPr txBox="1">
            <a:spLocks noChangeArrowheads="1"/>
          </p:cNvSpPr>
          <p:nvPr/>
        </p:nvSpPr>
        <p:spPr bwMode="auto">
          <a:xfrm>
            <a:off x="5044887" y="408384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</a:t>
            </a:r>
            <a:endParaRPr lang="en-US" sz="4800" dirty="0"/>
          </a:p>
        </p:txBody>
      </p:sp>
      <p:sp>
        <p:nvSpPr>
          <p:cNvPr id="11" name="Text Box 1043"/>
          <p:cNvSpPr txBox="1">
            <a:spLocks noChangeArrowheads="1"/>
          </p:cNvSpPr>
          <p:nvPr/>
        </p:nvSpPr>
        <p:spPr bwMode="auto">
          <a:xfrm>
            <a:off x="3520887" y="5912643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sp>
        <p:nvSpPr>
          <p:cNvPr id="12" name="Text Box 1044"/>
          <p:cNvSpPr txBox="1">
            <a:spLocks noChangeArrowheads="1"/>
          </p:cNvSpPr>
          <p:nvPr/>
        </p:nvSpPr>
        <p:spPr bwMode="auto">
          <a:xfrm>
            <a:off x="4740087" y="4922043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/>
              <a:t>G</a:t>
            </a:r>
            <a:r>
              <a:rPr lang="en-US" sz="4800" dirty="0" err="1" smtClean="0"/>
              <a:t>g</a:t>
            </a:r>
            <a:endParaRPr lang="en-US" sz="4800" dirty="0"/>
          </a:p>
        </p:txBody>
      </p:sp>
      <p:sp>
        <p:nvSpPr>
          <p:cNvPr id="13" name="Text Box 1045"/>
          <p:cNvSpPr txBox="1">
            <a:spLocks noChangeArrowheads="1"/>
          </p:cNvSpPr>
          <p:nvPr/>
        </p:nvSpPr>
        <p:spPr bwMode="auto">
          <a:xfrm>
            <a:off x="3520887" y="4922043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GG</a:t>
            </a:r>
            <a:endParaRPr lang="en-US" sz="4800" dirty="0"/>
          </a:p>
        </p:txBody>
      </p:sp>
      <p:sp>
        <p:nvSpPr>
          <p:cNvPr id="14" name="Text Box 1046"/>
          <p:cNvSpPr txBox="1">
            <a:spLocks noChangeArrowheads="1"/>
          </p:cNvSpPr>
          <p:nvPr/>
        </p:nvSpPr>
        <p:spPr bwMode="auto">
          <a:xfrm>
            <a:off x="4740087" y="5912643"/>
            <a:ext cx="1219200" cy="8239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gg</a:t>
            </a:r>
            <a:endParaRPr lang="en-US" sz="4800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5730688" y="4083843"/>
            <a:ext cx="670112" cy="2164556"/>
          </a:xfrm>
          <a:prstGeom prst="straightConnector1">
            <a:avLst/>
          </a:prstGeom>
          <a:solidFill>
            <a:srgbClr val="3366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562600"/>
          </a:xfrm>
        </p:spPr>
        <p:txBody>
          <a:bodyPr/>
          <a:lstStyle/>
          <a:p>
            <a:r>
              <a:rPr lang="en-US" sz="6600" dirty="0"/>
              <a:t>Mitosis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Punnett</a:t>
            </a:r>
            <a:r>
              <a:rPr lang="en-US" dirty="0" smtClean="0"/>
              <a:t> square shows the P and F</a:t>
            </a:r>
            <a:r>
              <a:rPr lang="en-US" baseline="-25000" dirty="0" smtClean="0"/>
              <a:t>1</a:t>
            </a:r>
            <a:r>
              <a:rPr lang="en-US" dirty="0" smtClean="0"/>
              <a:t> generations.  If two F</a:t>
            </a:r>
            <a:r>
              <a:rPr lang="en-US" baseline="-25000" dirty="0" smtClean="0"/>
              <a:t>1</a:t>
            </a:r>
            <a:r>
              <a:rPr lang="en-US" dirty="0" smtClean="0"/>
              <a:t> offspring mate and produce offspring, what are the chances of F</a:t>
            </a:r>
            <a:r>
              <a:rPr lang="en-US" baseline="-25000" dirty="0" smtClean="0"/>
              <a:t>2</a:t>
            </a:r>
            <a:r>
              <a:rPr lang="en-US" dirty="0" smtClean="0"/>
              <a:t> organisms having black fur?</a:t>
            </a:r>
            <a:endParaRPr lang="en-US" dirty="0"/>
          </a:p>
        </p:txBody>
      </p:sp>
      <p:sp>
        <p:nvSpPr>
          <p:cNvPr id="3" name="AutoShape 1036"/>
          <p:cNvSpPr>
            <a:spLocks noChangeArrowheads="1"/>
          </p:cNvSpPr>
          <p:nvPr/>
        </p:nvSpPr>
        <p:spPr bwMode="auto">
          <a:xfrm>
            <a:off x="5311587" y="4502583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1037"/>
          <p:cNvSpPr>
            <a:spLocks noChangeShapeType="1"/>
          </p:cNvSpPr>
          <p:nvPr/>
        </p:nvSpPr>
        <p:spPr bwMode="auto">
          <a:xfrm>
            <a:off x="6530787" y="4502583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8"/>
          <p:cNvSpPr>
            <a:spLocks noChangeShapeType="1"/>
          </p:cNvSpPr>
          <p:nvPr/>
        </p:nvSpPr>
        <p:spPr bwMode="auto">
          <a:xfrm>
            <a:off x="5311587" y="541698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9"/>
          <p:cNvSpPr txBox="1">
            <a:spLocks noChangeArrowheads="1"/>
          </p:cNvSpPr>
          <p:nvPr/>
        </p:nvSpPr>
        <p:spPr bwMode="auto">
          <a:xfrm>
            <a:off x="4625787" y="450258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4625787" y="541698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8" name="Text Box 1041"/>
          <p:cNvSpPr txBox="1">
            <a:spLocks noChangeArrowheads="1"/>
          </p:cNvSpPr>
          <p:nvPr/>
        </p:nvSpPr>
        <p:spPr bwMode="auto">
          <a:xfrm>
            <a:off x="5540187" y="3664383"/>
            <a:ext cx="83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9" name="Text Box 1042"/>
          <p:cNvSpPr txBox="1">
            <a:spLocks noChangeArrowheads="1"/>
          </p:cNvSpPr>
          <p:nvPr/>
        </p:nvSpPr>
        <p:spPr bwMode="auto">
          <a:xfrm>
            <a:off x="6835587" y="366438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10" name="Text Box 1043"/>
          <p:cNvSpPr txBox="1">
            <a:spLocks noChangeArrowheads="1"/>
          </p:cNvSpPr>
          <p:nvPr/>
        </p:nvSpPr>
        <p:spPr bwMode="auto">
          <a:xfrm>
            <a:off x="5311587" y="5493183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1" name="Text Box 1044"/>
          <p:cNvSpPr txBox="1">
            <a:spLocks noChangeArrowheads="1"/>
          </p:cNvSpPr>
          <p:nvPr/>
        </p:nvSpPr>
        <p:spPr bwMode="auto">
          <a:xfrm>
            <a:off x="6530787" y="4502583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2" name="Text Box 1045"/>
          <p:cNvSpPr txBox="1">
            <a:spLocks noChangeArrowheads="1"/>
          </p:cNvSpPr>
          <p:nvPr/>
        </p:nvSpPr>
        <p:spPr bwMode="auto">
          <a:xfrm>
            <a:off x="5311587" y="4502583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3" name="Text Box 1046"/>
          <p:cNvSpPr txBox="1">
            <a:spLocks noChangeArrowheads="1"/>
          </p:cNvSpPr>
          <p:nvPr/>
        </p:nvSpPr>
        <p:spPr bwMode="auto">
          <a:xfrm>
            <a:off x="6530787" y="5493183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7338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 smtClean="0"/>
              <a:t>B = black fur</a:t>
            </a:r>
          </a:p>
          <a:p>
            <a:pPr algn="l"/>
            <a:r>
              <a:rPr lang="en-US" sz="4000" dirty="0" smtClean="0"/>
              <a:t>b = white fur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30624" y="0"/>
            <a:ext cx="7772400" cy="3886200"/>
          </a:xfrm>
        </p:spPr>
        <p:txBody>
          <a:bodyPr/>
          <a:lstStyle/>
          <a:p>
            <a:r>
              <a:rPr lang="en-US" dirty="0" smtClean="0"/>
              <a:t>If two F</a:t>
            </a:r>
            <a:r>
              <a:rPr lang="en-US" baseline="-25000" dirty="0" smtClean="0"/>
              <a:t>1</a:t>
            </a:r>
            <a:r>
              <a:rPr lang="en-US" dirty="0" smtClean="0"/>
              <a:t> generation organisms produce offspring, 75% of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 will have the dominant trait of black fur.</a:t>
            </a:r>
            <a:endParaRPr lang="en-US" dirty="0"/>
          </a:p>
        </p:txBody>
      </p:sp>
      <p:sp>
        <p:nvSpPr>
          <p:cNvPr id="4" name="AutoShape 1036"/>
          <p:cNvSpPr>
            <a:spLocks noChangeArrowheads="1"/>
          </p:cNvSpPr>
          <p:nvPr/>
        </p:nvSpPr>
        <p:spPr bwMode="auto">
          <a:xfrm>
            <a:off x="3482787" y="4342980"/>
            <a:ext cx="2438400" cy="1828800"/>
          </a:xfrm>
          <a:prstGeom prst="flowChart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37"/>
          <p:cNvSpPr>
            <a:spLocks noChangeShapeType="1"/>
          </p:cNvSpPr>
          <p:nvPr/>
        </p:nvSpPr>
        <p:spPr bwMode="auto">
          <a:xfrm>
            <a:off x="4701987" y="434298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38"/>
          <p:cNvSpPr>
            <a:spLocks noChangeShapeType="1"/>
          </p:cNvSpPr>
          <p:nvPr/>
        </p:nvSpPr>
        <p:spPr bwMode="auto">
          <a:xfrm>
            <a:off x="3482787" y="525738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9"/>
          <p:cNvSpPr txBox="1">
            <a:spLocks noChangeArrowheads="1"/>
          </p:cNvSpPr>
          <p:nvPr/>
        </p:nvSpPr>
        <p:spPr bwMode="auto">
          <a:xfrm>
            <a:off x="2796987" y="43429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8" name="Text Box 1040"/>
          <p:cNvSpPr txBox="1">
            <a:spLocks noChangeArrowheads="1"/>
          </p:cNvSpPr>
          <p:nvPr/>
        </p:nvSpPr>
        <p:spPr bwMode="auto">
          <a:xfrm>
            <a:off x="2796987" y="52573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3711387" y="3504780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B</a:t>
            </a:r>
          </a:p>
        </p:txBody>
      </p:sp>
      <p:sp>
        <p:nvSpPr>
          <p:cNvPr id="10" name="Text Box 1042"/>
          <p:cNvSpPr txBox="1">
            <a:spLocks noChangeArrowheads="1"/>
          </p:cNvSpPr>
          <p:nvPr/>
        </p:nvSpPr>
        <p:spPr bwMode="auto">
          <a:xfrm>
            <a:off x="5006787" y="35047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11" name="Text Box 1043"/>
          <p:cNvSpPr txBox="1">
            <a:spLocks noChangeArrowheads="1"/>
          </p:cNvSpPr>
          <p:nvPr/>
        </p:nvSpPr>
        <p:spPr bwMode="auto">
          <a:xfrm>
            <a:off x="3482787" y="5333580"/>
            <a:ext cx="1219200" cy="8239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2" name="Text Box 1044"/>
          <p:cNvSpPr txBox="1">
            <a:spLocks noChangeArrowheads="1"/>
          </p:cNvSpPr>
          <p:nvPr/>
        </p:nvSpPr>
        <p:spPr bwMode="auto">
          <a:xfrm>
            <a:off x="4701987" y="4342980"/>
            <a:ext cx="1219200" cy="8239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3" name="Text Box 1045"/>
          <p:cNvSpPr txBox="1">
            <a:spLocks noChangeArrowheads="1"/>
          </p:cNvSpPr>
          <p:nvPr/>
        </p:nvSpPr>
        <p:spPr bwMode="auto">
          <a:xfrm>
            <a:off x="3482787" y="4342980"/>
            <a:ext cx="1219200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  <p:sp>
        <p:nvSpPr>
          <p:cNvPr id="14" name="Text Box 1046"/>
          <p:cNvSpPr txBox="1">
            <a:spLocks noChangeArrowheads="1"/>
          </p:cNvSpPr>
          <p:nvPr/>
        </p:nvSpPr>
        <p:spPr bwMode="auto">
          <a:xfrm>
            <a:off x="4701987" y="533358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bb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600" dirty="0" smtClean="0"/>
              <a:t>What are alleles?  Give an example.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600" dirty="0" smtClean="0"/>
              <a:t>Alleles are the different forms of a trait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Ex:  eye color – blue, brown, hazel, green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5791200"/>
          </a:xfrm>
        </p:spPr>
        <p:txBody>
          <a:bodyPr/>
          <a:lstStyle/>
          <a:p>
            <a:r>
              <a:rPr lang="en-US" sz="6600" dirty="0" smtClean="0"/>
              <a:t>Hemophilia is considered a sex-linked trait because the gene is found on the ____ or ____ chromosome.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r>
              <a:rPr lang="en-US" sz="6600" dirty="0" smtClean="0"/>
              <a:t>Sex-linked traits are found on the X or Y chromosomes.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6600" dirty="0" smtClean="0"/>
              <a:t>Why does sexual reproduction allow for more variety in a species?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6000" dirty="0" smtClean="0"/>
              <a:t>Sexual reproduction involves the random combining of genes from two parents instead of just copying genes from just one parent.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r>
              <a:rPr lang="en-US" sz="6600" dirty="0" smtClean="0"/>
              <a:t>What are the </a:t>
            </a:r>
            <a:r>
              <a:rPr lang="en-US" sz="6600" smtClean="0"/>
              <a:t>four </a:t>
            </a:r>
            <a:r>
              <a:rPr lang="en-US" sz="6600" smtClean="0"/>
              <a:t>nitrogenous </a:t>
            </a:r>
            <a:r>
              <a:rPr lang="en-US" sz="6600" dirty="0" smtClean="0"/>
              <a:t>bases found in  DNA?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r>
              <a:rPr lang="en-US" sz="6600" dirty="0" smtClean="0"/>
              <a:t>Adenine</a:t>
            </a:r>
            <a:br>
              <a:rPr lang="en-US" sz="6600" dirty="0" smtClean="0"/>
            </a:br>
            <a:r>
              <a:rPr lang="en-US" sz="6600" dirty="0" smtClean="0"/>
              <a:t>Thymine</a:t>
            </a:r>
            <a:br>
              <a:rPr lang="en-US" sz="6600" dirty="0" smtClean="0"/>
            </a:br>
            <a:r>
              <a:rPr lang="en-US" sz="6600" dirty="0" smtClean="0"/>
              <a:t>Cytosine</a:t>
            </a:r>
            <a:br>
              <a:rPr lang="en-US" sz="6600" dirty="0" smtClean="0"/>
            </a:br>
            <a:r>
              <a:rPr lang="en-US" sz="6600" dirty="0" smtClean="0"/>
              <a:t>Guanine</a:t>
            </a:r>
            <a:endParaRPr lang="en-US" sz="6600" dirty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181600"/>
          </a:xfrm>
        </p:spPr>
        <p:txBody>
          <a:bodyPr/>
          <a:lstStyle/>
          <a:p>
            <a:r>
              <a:rPr lang="en-US" sz="6600" dirty="0"/>
              <a:t>Gametes are cells  needed for ….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r>
              <a:rPr lang="en-US" sz="6600" dirty="0" smtClean="0"/>
              <a:t>What are some misconceptions people have about cloning?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 algn="l"/>
            <a:r>
              <a:rPr lang="en-US" sz="4800" dirty="0" smtClean="0"/>
              <a:t>-</a:t>
            </a:r>
            <a:r>
              <a:rPr lang="en-US" dirty="0" smtClean="0"/>
              <a:t>clones will be born the age of the organism that provided the DNA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-clones will behave and look just like the donor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-clones will be robotic (no independent thought or emotion)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-clones will be evil or monstrous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-people will have to kill their clone if they need to clone their organs for medical reasons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600" dirty="0"/>
              <a:t>What is a pedigree chart?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/>
              <a:t>A diagram that can be used to show the inheritance pattern of a trait through two or more generations is called what?</a:t>
            </a:r>
            <a:endParaRPr lang="en-US" sz="9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/>
              <a:t>What are the symbols for males and females in a pedigree chart?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6600" dirty="0"/>
              <a:t>Males are squares.</a:t>
            </a:r>
            <a:br>
              <a:rPr lang="en-US" sz="6600" dirty="0"/>
            </a:br>
            <a:r>
              <a:rPr lang="en-US" sz="6600" dirty="0"/>
              <a:t>Females are circles.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/>
              <a:t>Explain the coloring on a pedigree chart.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/>
              <a:t>No coloring = doesn’t have trait</a:t>
            </a:r>
            <a:br>
              <a:rPr lang="en-US" sz="6600" dirty="0"/>
            </a:br>
            <a:r>
              <a:rPr lang="en-US" sz="6600" dirty="0"/>
              <a:t>Half colored = carrier</a:t>
            </a:r>
            <a:br>
              <a:rPr lang="en-US" sz="6600" dirty="0"/>
            </a:br>
            <a:r>
              <a:rPr lang="en-US" sz="6600" dirty="0"/>
              <a:t>Full colored = has the trait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3276600"/>
          </a:xfrm>
        </p:spPr>
        <p:txBody>
          <a:bodyPr/>
          <a:lstStyle/>
          <a:p>
            <a:r>
              <a:rPr lang="en-US" sz="6600" dirty="0"/>
              <a:t>Is the trait on this pedigree dominant or recessive?  Explain.</a:t>
            </a:r>
          </a:p>
        </p:txBody>
      </p:sp>
      <p:pic>
        <p:nvPicPr>
          <p:cNvPr id="198692" name="Picture 1060" descr="Figure1(2)"/>
          <p:cNvPicPr>
            <a:picLocks noChangeAspect="1" noChangeArrowheads="1"/>
          </p:cNvPicPr>
          <p:nvPr/>
        </p:nvPicPr>
        <p:blipFill>
          <a:blip r:embed="rId3" cstate="print"/>
          <a:srcRect t="8656"/>
          <a:stretch>
            <a:fillRect/>
          </a:stretch>
        </p:blipFill>
        <p:spPr bwMode="auto">
          <a:xfrm>
            <a:off x="1752600" y="3490913"/>
            <a:ext cx="5629275" cy="336708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3124200"/>
          </a:xfrm>
        </p:spPr>
        <p:txBody>
          <a:bodyPr/>
          <a:lstStyle/>
          <a:p>
            <a:r>
              <a:rPr lang="en-US" sz="5400" dirty="0"/>
              <a:t>The trait is dominant.  There are no carriers, so anyone getting one copy of the gene will show the trait.</a:t>
            </a:r>
          </a:p>
        </p:txBody>
      </p:sp>
      <p:pic>
        <p:nvPicPr>
          <p:cNvPr id="312322" name="Picture 2" descr="Figure1(2)"/>
          <p:cNvPicPr>
            <a:picLocks noChangeAspect="1" noChangeArrowheads="1"/>
          </p:cNvPicPr>
          <p:nvPr/>
        </p:nvPicPr>
        <p:blipFill>
          <a:blip r:embed="rId3" cstate="print"/>
          <a:srcRect t="8656"/>
          <a:stretch>
            <a:fillRect/>
          </a:stretch>
        </p:blipFill>
        <p:spPr bwMode="auto">
          <a:xfrm>
            <a:off x="1752600" y="3490913"/>
            <a:ext cx="5629275" cy="336708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4038600"/>
          </a:xfrm>
        </p:spPr>
        <p:txBody>
          <a:bodyPr/>
          <a:lstStyle/>
          <a:p>
            <a:r>
              <a:rPr lang="en-US" sz="6600" dirty="0" smtClean="0"/>
              <a:t>s</a:t>
            </a:r>
            <a:r>
              <a:rPr lang="en-US" sz="6600" dirty="0" smtClean="0"/>
              <a:t>exual reproduction</a:t>
            </a:r>
            <a:r>
              <a:rPr lang="en-US" sz="6600" dirty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r>
              <a:rPr lang="en-US" sz="5400" dirty="0"/>
              <a:t>What could the child of the following parents look like on the pedigree chart?</a:t>
            </a: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9" name="Oval 11"/>
          <p:cNvSpPr>
            <a:spLocks noChangeArrowheads="1"/>
          </p:cNvSpPr>
          <p:nvPr/>
        </p:nvSpPr>
        <p:spPr bwMode="auto">
          <a:xfrm>
            <a:off x="37338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3200400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3505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1219200" y="4114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12192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2590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39624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6" name="Line 18"/>
          <p:cNvSpPr>
            <a:spLocks noChangeShapeType="1"/>
          </p:cNvSpPr>
          <p:nvPr/>
        </p:nvSpPr>
        <p:spPr bwMode="auto">
          <a:xfrm>
            <a:off x="55626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7" name="Oval 19"/>
          <p:cNvSpPr>
            <a:spLocks noChangeArrowheads="1"/>
          </p:cNvSpPr>
          <p:nvPr/>
        </p:nvSpPr>
        <p:spPr bwMode="auto">
          <a:xfrm>
            <a:off x="9144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8" name="Oval 20"/>
          <p:cNvSpPr>
            <a:spLocks noChangeArrowheads="1"/>
          </p:cNvSpPr>
          <p:nvPr/>
        </p:nvSpPr>
        <p:spPr bwMode="auto">
          <a:xfrm>
            <a:off x="37338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2362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0" name="Rectangle 22"/>
          <p:cNvSpPr>
            <a:spLocks noChangeArrowheads="1"/>
          </p:cNvSpPr>
          <p:nvPr/>
        </p:nvSpPr>
        <p:spPr bwMode="auto">
          <a:xfrm>
            <a:off x="53340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V="1">
            <a:off x="27432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>
            <a:off x="27432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 flipV="1">
            <a:off x="23622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8" name="Line 30"/>
          <p:cNvSpPr>
            <a:spLocks noChangeShapeType="1"/>
          </p:cNvSpPr>
          <p:nvPr/>
        </p:nvSpPr>
        <p:spPr bwMode="auto">
          <a:xfrm flipV="1">
            <a:off x="53340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9" name="Line 31"/>
          <p:cNvSpPr>
            <a:spLocks noChangeShapeType="1"/>
          </p:cNvSpPr>
          <p:nvPr/>
        </p:nvSpPr>
        <p:spPr bwMode="auto">
          <a:xfrm flipV="1">
            <a:off x="990600" y="472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0" name="Line 32"/>
          <p:cNvSpPr>
            <a:spLocks noChangeShapeType="1"/>
          </p:cNvSpPr>
          <p:nvPr/>
        </p:nvSpPr>
        <p:spPr bwMode="auto">
          <a:xfrm flipV="1">
            <a:off x="3810000" y="472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1" name="Line 33"/>
          <p:cNvSpPr>
            <a:spLocks noChangeShapeType="1"/>
          </p:cNvSpPr>
          <p:nvPr/>
        </p:nvSpPr>
        <p:spPr bwMode="auto">
          <a:xfrm>
            <a:off x="57912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2" name="Oval 34"/>
          <p:cNvSpPr>
            <a:spLocks noChangeArrowheads="1"/>
          </p:cNvSpPr>
          <p:nvPr/>
        </p:nvSpPr>
        <p:spPr bwMode="auto">
          <a:xfrm>
            <a:off x="63246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3" name="Line 35"/>
          <p:cNvSpPr>
            <a:spLocks noChangeShapeType="1"/>
          </p:cNvSpPr>
          <p:nvPr/>
        </p:nvSpPr>
        <p:spPr bwMode="auto">
          <a:xfrm>
            <a:off x="60960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4" name="Oval 36"/>
          <p:cNvSpPr>
            <a:spLocks noChangeArrowheads="1"/>
          </p:cNvSpPr>
          <p:nvPr/>
        </p:nvSpPr>
        <p:spPr bwMode="auto">
          <a:xfrm>
            <a:off x="5791200" y="5334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6" name="Line 38"/>
          <p:cNvSpPr>
            <a:spLocks noChangeShapeType="1"/>
          </p:cNvSpPr>
          <p:nvPr/>
        </p:nvSpPr>
        <p:spPr bwMode="auto">
          <a:xfrm flipH="1">
            <a:off x="6553200" y="55626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7" name="Line 39"/>
          <p:cNvSpPr>
            <a:spLocks noChangeShapeType="1"/>
          </p:cNvSpPr>
          <p:nvPr/>
        </p:nvSpPr>
        <p:spPr bwMode="auto">
          <a:xfrm flipV="1">
            <a:off x="8305800" y="28956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48" name="Line 40"/>
          <p:cNvSpPr>
            <a:spLocks noChangeShapeType="1"/>
          </p:cNvSpPr>
          <p:nvPr/>
        </p:nvSpPr>
        <p:spPr bwMode="auto">
          <a:xfrm>
            <a:off x="7696200" y="28956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sz="6600" dirty="0"/>
              <a:t>The child could be a carrier or not have the trait at all.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6" name="Oval 10"/>
          <p:cNvSpPr>
            <a:spLocks noChangeArrowheads="1"/>
          </p:cNvSpPr>
          <p:nvPr/>
        </p:nvSpPr>
        <p:spPr bwMode="auto">
          <a:xfrm>
            <a:off x="43434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3810000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4114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1828800" y="4114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1828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>
            <a:off x="32004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4572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61722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4" name="Oval 18"/>
          <p:cNvSpPr>
            <a:spLocks noChangeArrowheads="1"/>
          </p:cNvSpPr>
          <p:nvPr/>
        </p:nvSpPr>
        <p:spPr bwMode="auto">
          <a:xfrm>
            <a:off x="15240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5" name="Oval 19"/>
          <p:cNvSpPr>
            <a:spLocks noChangeArrowheads="1"/>
          </p:cNvSpPr>
          <p:nvPr/>
        </p:nvSpPr>
        <p:spPr bwMode="auto">
          <a:xfrm>
            <a:off x="43434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29718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7" name="Rectangle 21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8" name="Line 22"/>
          <p:cNvSpPr>
            <a:spLocks noChangeShapeType="1"/>
          </p:cNvSpPr>
          <p:nvPr/>
        </p:nvSpPr>
        <p:spPr bwMode="auto">
          <a:xfrm flipV="1">
            <a:off x="33528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9" name="Line 23"/>
          <p:cNvSpPr>
            <a:spLocks noChangeShapeType="1"/>
          </p:cNvSpPr>
          <p:nvPr/>
        </p:nvSpPr>
        <p:spPr bwMode="auto">
          <a:xfrm>
            <a:off x="33528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0" name="Line 24"/>
          <p:cNvSpPr>
            <a:spLocks noChangeShapeType="1"/>
          </p:cNvSpPr>
          <p:nvPr/>
        </p:nvSpPr>
        <p:spPr bwMode="auto">
          <a:xfrm flipV="1">
            <a:off x="29718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1" name="Line 25"/>
          <p:cNvSpPr>
            <a:spLocks noChangeShapeType="1"/>
          </p:cNvSpPr>
          <p:nvPr/>
        </p:nvSpPr>
        <p:spPr bwMode="auto">
          <a:xfrm flipV="1">
            <a:off x="59436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2" name="Line 26"/>
          <p:cNvSpPr>
            <a:spLocks noChangeShapeType="1"/>
          </p:cNvSpPr>
          <p:nvPr/>
        </p:nvSpPr>
        <p:spPr bwMode="auto">
          <a:xfrm flipV="1">
            <a:off x="1600200" y="472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3" name="Line 27"/>
          <p:cNvSpPr>
            <a:spLocks noChangeShapeType="1"/>
          </p:cNvSpPr>
          <p:nvPr/>
        </p:nvSpPr>
        <p:spPr bwMode="auto">
          <a:xfrm flipV="1">
            <a:off x="4419600" y="472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4" name="Line 28"/>
          <p:cNvSpPr>
            <a:spLocks noChangeShapeType="1"/>
          </p:cNvSpPr>
          <p:nvPr/>
        </p:nvSpPr>
        <p:spPr bwMode="auto">
          <a:xfrm>
            <a:off x="64008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5" name="Oval 29"/>
          <p:cNvSpPr>
            <a:spLocks noChangeArrowheads="1"/>
          </p:cNvSpPr>
          <p:nvPr/>
        </p:nvSpPr>
        <p:spPr bwMode="auto">
          <a:xfrm>
            <a:off x="69342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6" name="Line 30"/>
          <p:cNvSpPr>
            <a:spLocks noChangeShapeType="1"/>
          </p:cNvSpPr>
          <p:nvPr/>
        </p:nvSpPr>
        <p:spPr bwMode="auto">
          <a:xfrm>
            <a:off x="67056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7" name="Oval 31"/>
          <p:cNvSpPr>
            <a:spLocks noChangeArrowheads="1"/>
          </p:cNvSpPr>
          <p:nvPr/>
        </p:nvSpPr>
        <p:spPr bwMode="auto">
          <a:xfrm>
            <a:off x="5867400" y="548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8" name="Line 32"/>
          <p:cNvSpPr>
            <a:spLocks noChangeShapeType="1"/>
          </p:cNvSpPr>
          <p:nvPr/>
        </p:nvSpPr>
        <p:spPr bwMode="auto">
          <a:xfrm flipV="1">
            <a:off x="5943600" y="5562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9" name="Oval 33"/>
          <p:cNvSpPr>
            <a:spLocks noChangeArrowheads="1"/>
          </p:cNvSpPr>
          <p:nvPr/>
        </p:nvSpPr>
        <p:spPr bwMode="auto">
          <a:xfrm>
            <a:off x="7239000" y="548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6400800" y="5181600"/>
            <a:ext cx="819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or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r>
              <a:rPr lang="en-US" sz="6600" dirty="0"/>
              <a:t>Cell division that results in half the normal number of chromosomes is called….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/>
              <a:t>meiosis.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5334000"/>
          </a:xfrm>
        </p:spPr>
        <p:txBody>
          <a:bodyPr/>
          <a:lstStyle/>
          <a:p>
            <a:r>
              <a:rPr lang="en-US" sz="6600" dirty="0"/>
              <a:t>The cells of domesticated cats have 38 chromosomes.  Mitosis in cats will produce daughter cells with _____ chromosomes.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953000"/>
          </a:xfrm>
        </p:spPr>
        <p:txBody>
          <a:bodyPr/>
          <a:lstStyle/>
          <a:p>
            <a:r>
              <a:rPr lang="en-US" sz="6600" dirty="0"/>
              <a:t>38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812</Words>
  <Application>Microsoft Office PowerPoint</Application>
  <PresentationFormat>On-screen Show (4:3)</PresentationFormat>
  <Paragraphs>211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What is the process by which new body cells are created called?</vt:lpstr>
      <vt:lpstr>Mitosis</vt:lpstr>
      <vt:lpstr>Gametes are cells  needed for ….</vt:lpstr>
      <vt:lpstr>sexual reproduction.</vt:lpstr>
      <vt:lpstr>Cell division that results in half the normal number of chromosomes is called….</vt:lpstr>
      <vt:lpstr>meiosis.</vt:lpstr>
      <vt:lpstr>The cells of domesticated cats have 38 chromosomes.  Mitosis in cats will produce daughter cells with _____ chromosomes.</vt:lpstr>
      <vt:lpstr>38</vt:lpstr>
      <vt:lpstr>What is one similarity between mitosis and meiosis?</vt:lpstr>
      <vt:lpstr>Slide 11</vt:lpstr>
      <vt:lpstr>What is the definition of genetic disease/disorder?</vt:lpstr>
      <vt:lpstr>A genetic disease/disorder is a condition caused by a gene or a mutation of a gene.</vt:lpstr>
      <vt:lpstr>What do we call any permanent change in organisms DNA?</vt:lpstr>
      <vt:lpstr>Mutation</vt:lpstr>
      <vt:lpstr>Which genetic disease may not be present at birth but can develop during one’s lifetime as a result of environmental factors such as smoking or ultraviolet radiation?</vt:lpstr>
      <vt:lpstr>Cancer</vt:lpstr>
      <vt:lpstr>This condition is caused by an extra 21st chromosome and can result in abnormal physical features and mental handicaps.</vt:lpstr>
      <vt:lpstr>Down syndrome</vt:lpstr>
      <vt:lpstr>This genetic disorder is caused by genetic factors only, cannot be cured, affects the blood’s ability to clot, and may require transfusions.</vt:lpstr>
      <vt:lpstr>Hemophilia</vt:lpstr>
      <vt:lpstr>What is a Punnett square?</vt:lpstr>
      <vt:lpstr>A Punnett square is a tool used to show how two parents’ genes can combine in the offspring.</vt:lpstr>
      <vt:lpstr>Using the following Punnett square, what are the two phenotypes of the offspring?</vt:lpstr>
      <vt:lpstr>Slide 25</vt:lpstr>
      <vt:lpstr>What are the genotypes of the parents?  </vt:lpstr>
      <vt:lpstr>Slide 27</vt:lpstr>
      <vt:lpstr>Use this Punnett square to explain how an offspring can have a trait that neither parent has.</vt:lpstr>
      <vt:lpstr>Both parents have a dominant gene (G) so they will show the dominant trait.  However, 25% of the offspring received a recessive gene (g) from both parents and they will show the recessive trait.  </vt:lpstr>
      <vt:lpstr>This Punnett square shows the P and F1 generations.  If two F1 offspring mate and produce offspring, what are the chances of F2 organisms having black fur?</vt:lpstr>
      <vt:lpstr>If two F1 generation organisms produce offspring, 75% of the F2 generation will have the dominant trait of black fur.</vt:lpstr>
      <vt:lpstr>What are alleles?  Give an example.</vt:lpstr>
      <vt:lpstr>Alleles are the different forms of a trait  Ex:  eye color – blue, brown, hazel, green</vt:lpstr>
      <vt:lpstr>Hemophilia is considered a sex-linked trait because the gene is found on the ____ or ____ chromosome.</vt:lpstr>
      <vt:lpstr>Sex-linked traits are found on the X or Y chromosomes.</vt:lpstr>
      <vt:lpstr>Why does sexual reproduction allow for more variety in a species?</vt:lpstr>
      <vt:lpstr>Sexual reproduction involves the random combining of genes from two parents instead of just copying genes from just one parent.</vt:lpstr>
      <vt:lpstr>What are the four nitrogenous bases found in  DNA?</vt:lpstr>
      <vt:lpstr>Adenine Thymine Cytosine Guanine</vt:lpstr>
      <vt:lpstr>What are some misconceptions people have about cloning?</vt:lpstr>
      <vt:lpstr>-clones will be born the age of the organism that provided the DNA -clones will behave and look just like the donor -clones will be robotic (no independent thought or emotion) -clones will be evil or monstrous -people will have to kill their clone if they need to clone their organs for medical reasons</vt:lpstr>
      <vt:lpstr>What is a pedigree chart?</vt:lpstr>
      <vt:lpstr>A diagram that can be used to show the inheritance pattern of a trait through two or more generations is called what?</vt:lpstr>
      <vt:lpstr>What are the symbols for males and females in a pedigree chart?</vt:lpstr>
      <vt:lpstr>Males are squares. Females are circles.</vt:lpstr>
      <vt:lpstr>Explain the coloring on a pedigree chart.</vt:lpstr>
      <vt:lpstr>No coloring = doesn’t have trait Half colored = carrier Full colored = has the trait</vt:lpstr>
      <vt:lpstr>Is the trait on this pedigree dominant or recessive?  Explain.</vt:lpstr>
      <vt:lpstr>The trait is dominant.  There are no carriers, so anyone getting one copy of the gene will show the trait.</vt:lpstr>
      <vt:lpstr>What could the child of the following parents look like on the pedigree chart?</vt:lpstr>
      <vt:lpstr>The child could be a carrier or not have the trait at all.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ldavis2</cp:lastModifiedBy>
  <cp:revision>61</cp:revision>
  <dcterms:created xsi:type="dcterms:W3CDTF">1998-08-19T17:45:48Z</dcterms:created>
  <dcterms:modified xsi:type="dcterms:W3CDTF">2014-03-11T19:06:09Z</dcterms:modified>
</cp:coreProperties>
</file>